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438" r:id="rId2"/>
    <p:sldId id="461" r:id="rId3"/>
    <p:sldId id="295" r:id="rId4"/>
    <p:sldId id="439" r:id="rId5"/>
    <p:sldId id="440" r:id="rId6"/>
    <p:sldId id="441" r:id="rId7"/>
    <p:sldId id="464" r:id="rId8"/>
    <p:sldId id="399" r:id="rId9"/>
    <p:sldId id="462" r:id="rId10"/>
    <p:sldId id="463" r:id="rId11"/>
    <p:sldId id="400" r:id="rId12"/>
    <p:sldId id="442" r:id="rId13"/>
    <p:sldId id="444" r:id="rId14"/>
    <p:sldId id="459" r:id="rId15"/>
    <p:sldId id="458" r:id="rId16"/>
    <p:sldId id="447" r:id="rId17"/>
    <p:sldId id="449" r:id="rId18"/>
    <p:sldId id="451" r:id="rId19"/>
    <p:sldId id="453" r:id="rId20"/>
    <p:sldId id="454" r:id="rId21"/>
    <p:sldId id="455" r:id="rId22"/>
    <p:sldId id="456" r:id="rId23"/>
    <p:sldId id="409" r:id="rId24"/>
    <p:sldId id="460" r:id="rId25"/>
  </p:sldIdLst>
  <p:sldSz cx="12192000" cy="6858000"/>
  <p:notesSz cx="6797675" cy="99282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5EA1"/>
    <a:srgbClr val="FFFFFF"/>
    <a:srgbClr val="FF00FF"/>
    <a:srgbClr val="0099CC"/>
    <a:srgbClr val="33CCFF"/>
    <a:srgbClr val="66FFFF"/>
    <a:srgbClr val="0099FF"/>
    <a:srgbClr val="00FF00"/>
    <a:srgbClr val="2D3A9D"/>
    <a:srgbClr val="234F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7463" autoAdjust="0"/>
  </p:normalViewPr>
  <p:slideViewPr>
    <p:cSldViewPr snapToGrid="0">
      <p:cViewPr>
        <p:scale>
          <a:sx n="90" d="100"/>
          <a:sy n="90" d="100"/>
        </p:scale>
        <p:origin x="264" y="2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-3540" y="-96"/>
      </p:cViewPr>
      <p:guideLst>
        <p:guide orient="horz" pos="3127"/>
        <p:guide pos="2141"/>
      </p:guideLst>
    </p:cSldViewPr>
  </p:notesViewPr>
  <p:gridSpacing cx="90012" cy="90012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567" tIns="45785" rIns="91567" bIns="45785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411"/>
          </a:xfrm>
          <a:prstGeom prst="rect">
            <a:avLst/>
          </a:prstGeom>
        </p:spPr>
        <p:txBody>
          <a:bodyPr vert="horz" lIns="91567" tIns="45785" rIns="91567" bIns="45785" rtlCol="0"/>
          <a:lstStyle>
            <a:lvl1pPr algn="r">
              <a:defRPr sz="1200"/>
            </a:lvl1pPr>
          </a:lstStyle>
          <a:p>
            <a:fld id="{2EF3DC25-A7EE-4B41-8797-4F0C77F1A746}" type="datetimeFigureOut">
              <a:rPr lang="fr-CH" smtClean="0"/>
              <a:pPr/>
              <a:t>11.10.2016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567" tIns="45785" rIns="91567" bIns="45785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5" y="9430091"/>
            <a:ext cx="2945659" cy="496411"/>
          </a:xfrm>
          <a:prstGeom prst="rect">
            <a:avLst/>
          </a:prstGeom>
        </p:spPr>
        <p:txBody>
          <a:bodyPr vert="horz" lIns="91567" tIns="45785" rIns="91567" bIns="45785" rtlCol="0" anchor="b"/>
          <a:lstStyle>
            <a:lvl1pPr algn="r">
              <a:defRPr sz="1200"/>
            </a:lvl1pPr>
          </a:lstStyle>
          <a:p>
            <a:fld id="{C7A1EDCC-2AFA-4585-B887-0733B0EDCEA5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7143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567" tIns="45785" rIns="91567" bIns="4578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411"/>
          </a:xfrm>
          <a:prstGeom prst="rect">
            <a:avLst/>
          </a:prstGeom>
        </p:spPr>
        <p:txBody>
          <a:bodyPr vert="horz" lIns="91567" tIns="45785" rIns="91567" bIns="4578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0FE311C-DFD1-4827-A1B7-433232C837DB}" type="datetimeFigureOut">
              <a:rPr lang="fr-FR"/>
              <a:pPr>
                <a:defRPr/>
              </a:pPr>
              <a:t>11/10/2016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7" tIns="45785" rIns="91567" bIns="45785" rtlCol="0" anchor="ctr"/>
          <a:lstStyle/>
          <a:p>
            <a:pPr lvl="0"/>
            <a:endParaRPr lang="fr-CH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567" tIns="45785" rIns="91567" bIns="45785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CH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567" tIns="45785" rIns="91567" bIns="4578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5" y="9430091"/>
            <a:ext cx="2945659" cy="496411"/>
          </a:xfrm>
          <a:prstGeom prst="rect">
            <a:avLst/>
          </a:prstGeom>
        </p:spPr>
        <p:txBody>
          <a:bodyPr vert="horz" lIns="91567" tIns="45785" rIns="91567" bIns="4578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921F0AA-6E68-4336-9106-3B6E8A7CA275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374798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5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67" tIns="45785" rIns="91567" bIns="45785" anchor="b"/>
          <a:lstStyle/>
          <a:p>
            <a:pPr algn="r">
              <a:defRPr/>
            </a:pPr>
            <a:fld id="{9EE0FA3A-B1CA-43F6-A8A6-E88BE853BAF2}" type="slidenum">
              <a:rPr lang="fr-CH" sz="1200">
                <a:latin typeface="+mn-lt"/>
              </a:rPr>
              <a:pPr algn="r">
                <a:defRPr/>
              </a:pPr>
              <a:t>3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4265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5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67" tIns="45785" rIns="91567" bIns="45785" anchor="b"/>
          <a:lstStyle/>
          <a:p>
            <a:pPr algn="r">
              <a:defRPr/>
            </a:pPr>
            <a:fld id="{9EE0FA3A-B1CA-43F6-A8A6-E88BE853BAF2}" type="slidenum">
              <a:rPr lang="fr-CH" sz="1200">
                <a:latin typeface="+mn-lt"/>
              </a:rPr>
              <a:pPr algn="r">
                <a:defRPr/>
              </a:pPr>
              <a:t>8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9964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5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67" tIns="45785" rIns="91567" bIns="45785" anchor="b"/>
          <a:lstStyle/>
          <a:p>
            <a:pPr algn="r">
              <a:defRPr/>
            </a:pPr>
            <a:fld id="{9EE0FA3A-B1CA-43F6-A8A6-E88BE853BAF2}" type="slidenum">
              <a:rPr lang="fr-CH" sz="1200">
                <a:latin typeface="+mn-lt"/>
              </a:rPr>
              <a:pPr algn="r">
                <a:defRPr/>
              </a:pPr>
              <a:t>11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48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8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57" tIns="45781" rIns="91557" bIns="45781" anchor="b"/>
          <a:lstStyle/>
          <a:p>
            <a:pPr algn="r">
              <a:defRPr/>
            </a:pPr>
            <a:fld id="{479EAA33-8992-47A1-924A-B4DBD369E355}" type="slidenum">
              <a:rPr lang="fr-CH" sz="1200">
                <a:latin typeface="+mn-lt"/>
              </a:rPr>
              <a:pPr algn="r">
                <a:defRPr/>
              </a:pPr>
              <a:t>12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0343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8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57" tIns="45781" rIns="91557" bIns="45781" anchor="b"/>
          <a:lstStyle/>
          <a:p>
            <a:pPr algn="r">
              <a:defRPr/>
            </a:pPr>
            <a:fld id="{479EAA33-8992-47A1-924A-B4DBD369E355}" type="slidenum">
              <a:rPr lang="fr-CH" sz="1200">
                <a:latin typeface="+mn-lt"/>
              </a:rPr>
              <a:pPr algn="r">
                <a:defRPr/>
              </a:pPr>
              <a:t>13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68851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8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57" tIns="45781" rIns="91557" bIns="45781" anchor="b"/>
          <a:lstStyle/>
          <a:p>
            <a:pPr algn="r">
              <a:defRPr/>
            </a:pPr>
            <a:fld id="{479EAA33-8992-47A1-924A-B4DBD369E355}" type="slidenum">
              <a:rPr lang="fr-CH" sz="1200">
                <a:latin typeface="+mn-lt"/>
              </a:rPr>
              <a:pPr algn="r">
                <a:defRPr/>
              </a:pPr>
              <a:t>14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51538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8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57" tIns="45781" rIns="91557" bIns="45781" anchor="b"/>
          <a:lstStyle/>
          <a:p>
            <a:pPr algn="r">
              <a:defRPr/>
            </a:pPr>
            <a:fld id="{479EAA33-8992-47A1-924A-B4DBD369E355}" type="slidenum">
              <a:rPr lang="fr-CH" sz="1200">
                <a:latin typeface="+mn-lt"/>
              </a:rPr>
              <a:pPr algn="r">
                <a:defRPr/>
              </a:pPr>
              <a:t>15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2227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8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57" tIns="45781" rIns="91557" bIns="45781" anchor="b"/>
          <a:lstStyle/>
          <a:p>
            <a:pPr algn="r">
              <a:defRPr/>
            </a:pPr>
            <a:fld id="{479EAA33-8992-47A1-924A-B4DBD369E355}" type="slidenum">
              <a:rPr lang="fr-CH" sz="1200">
                <a:latin typeface="+mn-lt"/>
              </a:rPr>
              <a:pPr algn="r">
                <a:defRPr/>
              </a:pPr>
              <a:t>16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3196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8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57" tIns="45781" rIns="91557" bIns="45781" anchor="b"/>
          <a:lstStyle/>
          <a:p>
            <a:pPr algn="r">
              <a:defRPr/>
            </a:pPr>
            <a:fld id="{479EAA33-8992-47A1-924A-B4DBD369E355}" type="slidenum">
              <a:rPr lang="fr-CH" sz="1200">
                <a:latin typeface="+mn-lt"/>
              </a:rPr>
              <a:pPr algn="r">
                <a:defRPr/>
              </a:pPr>
              <a:t>17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9245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8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57" tIns="45781" rIns="91557" bIns="45781" anchor="b"/>
          <a:lstStyle/>
          <a:p>
            <a:pPr algn="r">
              <a:defRPr/>
            </a:pPr>
            <a:fld id="{479EAA33-8992-47A1-924A-B4DBD369E355}" type="slidenum">
              <a:rPr lang="fr-CH" sz="1200">
                <a:latin typeface="+mn-lt"/>
              </a:rPr>
              <a:pPr algn="r">
                <a:defRPr/>
              </a:pPr>
              <a:t>18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6826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8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57" tIns="45781" rIns="91557" bIns="45781" anchor="b"/>
          <a:lstStyle/>
          <a:p>
            <a:pPr algn="r">
              <a:defRPr/>
            </a:pPr>
            <a:fld id="{479EAA33-8992-47A1-924A-B4DBD369E355}" type="slidenum">
              <a:rPr lang="fr-CH" sz="1200">
                <a:latin typeface="+mn-lt"/>
              </a:rPr>
              <a:pPr algn="r">
                <a:defRPr/>
              </a:pPr>
              <a:t>19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12939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8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57" tIns="45781" rIns="91557" bIns="45781" anchor="b"/>
          <a:lstStyle/>
          <a:p>
            <a:pPr algn="r">
              <a:defRPr/>
            </a:pPr>
            <a:fld id="{479EAA33-8992-47A1-924A-B4DBD369E355}" type="slidenum">
              <a:rPr lang="fr-CH" sz="1200">
                <a:latin typeface="+mn-lt"/>
              </a:rPr>
              <a:pPr algn="r">
                <a:defRPr/>
              </a:pPr>
              <a:t>20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364074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8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57" tIns="45781" rIns="91557" bIns="45781" anchor="b"/>
          <a:lstStyle/>
          <a:p>
            <a:pPr algn="r">
              <a:defRPr/>
            </a:pPr>
            <a:fld id="{479EAA33-8992-47A1-924A-B4DBD369E355}" type="slidenum">
              <a:rPr lang="fr-CH" sz="1200">
                <a:latin typeface="+mn-lt"/>
              </a:rPr>
              <a:pPr algn="r">
                <a:defRPr/>
              </a:pPr>
              <a:t>21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5087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8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57" tIns="45781" rIns="91557" bIns="45781" anchor="b"/>
          <a:lstStyle/>
          <a:p>
            <a:pPr algn="r">
              <a:defRPr/>
            </a:pPr>
            <a:fld id="{479EAA33-8992-47A1-924A-B4DBD369E355}" type="slidenum">
              <a:rPr lang="fr-CH" sz="1200">
                <a:latin typeface="+mn-lt"/>
              </a:rPr>
              <a:pPr algn="r">
                <a:defRPr/>
              </a:pPr>
              <a:t>22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3046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50445" y="9430091"/>
            <a:ext cx="2945659" cy="4964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67" tIns="45785" rIns="91567" bIns="45785" anchor="b"/>
          <a:lstStyle/>
          <a:p>
            <a:pPr algn="r">
              <a:defRPr/>
            </a:pPr>
            <a:fld id="{9EE0FA3A-B1CA-43F6-A8A6-E88BE853BAF2}" type="slidenum">
              <a:rPr lang="fr-CH" sz="1200">
                <a:latin typeface="+mn-lt"/>
              </a:rPr>
              <a:pPr algn="r">
                <a:defRPr/>
              </a:pPr>
              <a:t>23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6467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8"/>
          <p:cNvSpPr txBox="1"/>
          <p:nvPr userDrawn="1"/>
        </p:nvSpPr>
        <p:spPr>
          <a:xfrm>
            <a:off x="914400" y="4916490"/>
            <a:ext cx="103632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CH" dirty="0">
              <a:latin typeface="+mn-lt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1703189"/>
            <a:ext cx="10363200" cy="707886"/>
          </a:xfrm>
          <a:noFill/>
        </p:spPr>
        <p:txBody>
          <a:bodyPr rtlCol="0">
            <a:spAutoFit/>
          </a:bodyPr>
          <a:lstStyle>
            <a:lvl1pPr marL="0" algn="l" defTabSz="914400" rtl="0" eaLnBrk="1" latinLnBrk="0" hangingPunct="1">
              <a:defRPr lang="fr-CH" sz="4000" b="1" kern="1200" dirty="0" smtClean="0">
                <a:solidFill>
                  <a:srgbClr val="1B5EA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Cliquez pour modifier le style du titre</a:t>
            </a:r>
            <a:endParaRPr lang="fr-CH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14400" y="3009900"/>
            <a:ext cx="10363200" cy="1752600"/>
          </a:xfrm>
        </p:spPr>
        <p:txBody>
          <a:bodyPr>
            <a:normAutofit/>
          </a:bodyPr>
          <a:lstStyle>
            <a:lvl1pPr marL="177800" indent="-177800" algn="l">
              <a:buFont typeface="Arial" pitchFamily="34" charset="0"/>
              <a:buChar char="•"/>
              <a:defRPr sz="2800" b="0">
                <a:solidFill>
                  <a:srgbClr val="1B5EA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Cliquez pour modifier le style des sous-titres du masque</a:t>
            </a:r>
            <a:endParaRPr lang="fr-CH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35290-FFB1-4A2B-ACA5-E936188A65F3}" type="datetime1">
              <a:rPr lang="fr-FR"/>
              <a:pPr>
                <a:defRPr/>
              </a:pPr>
              <a:t>11/10/2016</a:t>
            </a:fld>
            <a:endParaRPr lang="fr-CH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9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74448FF7-F7D3-4241-AAB8-2155F15DE2A5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3F0E2-A3E7-4ED1-89EE-AA72A155CA81}" type="datetimeFigureOut">
              <a:rPr lang="fr-CH" smtClean="0"/>
              <a:t>11.10.2016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18581-A709-4410-B000-BB90D00BD23B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13456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1C63F1-90A9-4BC0-8F1D-D809A38C70C1}" type="datetime1">
              <a:rPr lang="fr-FR"/>
              <a:pPr>
                <a:defRPr/>
              </a:pPr>
              <a:t>11/10/2016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47F289-6565-47E3-91DA-BDBC69A8B568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706" y="141260"/>
            <a:ext cx="1506912" cy="45960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01978" y="2173862"/>
            <a:ext cx="9675114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H" sz="40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Une initiative des </a:t>
            </a:r>
            <a:r>
              <a:rPr lang="fr-CH" sz="4000" b="1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cantons de l’Arc jurassien </a:t>
            </a:r>
            <a:r>
              <a:rPr lang="fr-CH" sz="40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pour </a:t>
            </a:r>
            <a:r>
              <a:rPr lang="fr-CH" sz="40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p</a:t>
            </a:r>
            <a:r>
              <a:rPr lang="fr-CH" sz="40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allier au manque de ressources humaines en matière de métiers techniques</a:t>
            </a:r>
            <a:endParaRPr lang="fr-CH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2203440" y="4529984"/>
            <a:ext cx="7724739" cy="495127"/>
            <a:chOff x="1159948" y="6127497"/>
            <a:chExt cx="7724739" cy="495127"/>
          </a:xfrm>
        </p:grpSpPr>
        <p:pic>
          <p:nvPicPr>
            <p:cNvPr id="4" name="pasted-image.pdf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159948" y="6223532"/>
              <a:ext cx="1623529" cy="39909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" name="pasted-image.pdf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984855" y="6127497"/>
              <a:ext cx="979083" cy="4927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7" name="pasted-image.pdf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250472" y="6261920"/>
              <a:ext cx="1083134" cy="35756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8" name="pasted-image.pdf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581933" y="6296996"/>
              <a:ext cx="807556" cy="27113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9" name="pasted-image.pdf"/>
            <p:cNvPicPr/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681648" y="6281996"/>
              <a:ext cx="982040" cy="32051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0" name="pasted-image.pdf"/>
            <p:cNvPicPr/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956280" y="6377726"/>
              <a:ext cx="928407" cy="202217"/>
            </a:xfrm>
            <a:prstGeom prst="rect">
              <a:avLst/>
            </a:prstGeom>
            <a:ln w="12700">
              <a:miter lim="400000"/>
            </a:ln>
          </p:spPr>
        </p:pic>
      </p:grpSp>
    </p:spTree>
    <p:extLst>
      <p:ext uri="{BB962C8B-B14F-4D97-AF65-F5344CB8AC3E}">
        <p14:creationId xmlns:p14="http://schemas.microsoft.com/office/powerpoint/2010/main" val="3932448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008" y="1467790"/>
            <a:ext cx="7592673" cy="439369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0" y="0"/>
            <a:ext cx="2533426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En préambule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444753" y="2402951"/>
            <a:ext cx="32185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Un tissu industriel dense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Des relations de proximité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Un ADN unique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Une performance des entreprises et de la région fortement liée à la main d’œuvre (aujourd’hui et plus encore demain)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956888" y="906606"/>
            <a:ext cx="7895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Une région particulière avec des caractéristiques et des préoccupations communes</a:t>
            </a:r>
          </a:p>
        </p:txBody>
      </p:sp>
    </p:spTree>
    <p:extLst>
      <p:ext uri="{BB962C8B-B14F-4D97-AF65-F5344CB8AC3E}">
        <p14:creationId xmlns:p14="http://schemas.microsoft.com/office/powerpoint/2010/main" val="399372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Sous-titre 2"/>
          <p:cNvSpPr>
            <a:spLocks noGrp="1"/>
          </p:cNvSpPr>
          <p:nvPr>
            <p:ph type="subTitle" idx="4294967295"/>
          </p:nvPr>
        </p:nvSpPr>
        <p:spPr>
          <a:xfrm>
            <a:off x="4077149" y="4083791"/>
            <a:ext cx="2864008" cy="1443601"/>
          </a:xfrm>
        </p:spPr>
        <p:txBody>
          <a:bodyPr/>
          <a:lstStyle/>
          <a:p>
            <a:pPr marL="4762" indent="0" algn="ctr" eaLnBrk="1" hangingPunct="1">
              <a:buNone/>
              <a:defRPr/>
            </a:pPr>
            <a:r>
              <a:rPr lang="fr-CH" sz="1800" dirty="0">
                <a:solidFill>
                  <a:schemeClr val="bg1">
                    <a:lumMod val="50000"/>
                  </a:schemeClr>
                </a:solidFill>
                <a:latin typeface="+mj-lt"/>
                <a:cs typeface="Arial" pitchFamily="34" charset="0"/>
                <a:sym typeface="Wingdings" pitchFamily="2" charset="2"/>
              </a:rPr>
              <a:t>P</a:t>
            </a:r>
            <a:r>
              <a:rPr lang="fr-CH" sz="1800" dirty="0">
                <a:solidFill>
                  <a:schemeClr val="bg1">
                    <a:lumMod val="50000"/>
                  </a:schemeClr>
                </a:solidFill>
                <a:latin typeface="+mj-lt"/>
                <a:cs typeface="Arial" pitchFamily="34" charset="0"/>
              </a:rPr>
              <a:t>allier au manque de ressources humaines en matière de métiers techniques dans l’industrie </a:t>
            </a:r>
            <a:endParaRPr lang="fr-CH" sz="1600" dirty="0">
              <a:latin typeface="+mj-lt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7372" y="4083791"/>
            <a:ext cx="32679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" algn="ctr">
              <a:defRPr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Volonté politique émise par les ministres de l’économie des 4 cantons du Jura, de Vaud, Berne et Neuchâtel </a:t>
            </a:r>
          </a:p>
        </p:txBody>
      </p:sp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4416" y="2291379"/>
            <a:ext cx="2253660" cy="15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0" y="0"/>
            <a:ext cx="2680855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Les origines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6108" y="2253906"/>
            <a:ext cx="2605847" cy="1606389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475518">
            <a:off x="7781494" y="1577355"/>
            <a:ext cx="1479442" cy="17516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9646" y="4101191"/>
            <a:ext cx="4182250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Candara" panose="020E0502030303020204" pitchFamily="34" charset="0"/>
              <a:buChar char="#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7 emplois sur 10 liés au secteur secondaire (5 sur 10 directs et 2 sur 10 indirects, services, etc.)</a:t>
            </a:r>
          </a:p>
          <a:p>
            <a:pPr marL="342900" indent="-342900">
              <a:spcBef>
                <a:spcPts val="600"/>
              </a:spcBef>
              <a:buFont typeface="Candara" panose="020E0502030303020204" pitchFamily="34" charset="0"/>
              <a:buChar char="#"/>
            </a:pPr>
            <a:r>
              <a:rPr lang="fr-CH" dirty="0">
                <a:solidFill>
                  <a:srgbClr val="0099CC"/>
                </a:solidFill>
                <a:latin typeface="+mj-lt"/>
              </a:rPr>
              <a:t>4’000 entreprises</a:t>
            </a:r>
          </a:p>
          <a:p>
            <a:pPr marL="342900" indent="-342900">
              <a:spcBef>
                <a:spcPts val="600"/>
              </a:spcBef>
              <a:buFont typeface="Candara" panose="020E0502030303020204" pitchFamily="34" charset="0"/>
              <a:buChar char="#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Plus de 50’000 emplois en majorité qualifiés</a:t>
            </a:r>
          </a:p>
          <a:p>
            <a:pPr marL="342900" indent="-342900">
              <a:spcBef>
                <a:spcPts val="600"/>
              </a:spcBef>
              <a:buFont typeface="Candara" panose="020E0502030303020204" pitchFamily="34" charset="0"/>
              <a:buChar char="#"/>
            </a:pPr>
            <a:r>
              <a:rPr lang="fr-CH" dirty="0">
                <a:solidFill>
                  <a:srgbClr val="0099CC"/>
                </a:solidFill>
                <a:latin typeface="+mj-lt"/>
              </a:rPr>
              <a:t>95% de PME de moins de 10 employés</a:t>
            </a:r>
          </a:p>
        </p:txBody>
      </p:sp>
      <p:sp>
        <p:nvSpPr>
          <p:cNvPr id="4" name="Rectangle 3"/>
          <p:cNvSpPr/>
          <p:nvPr/>
        </p:nvSpPr>
        <p:spPr>
          <a:xfrm>
            <a:off x="8577687" y="2013010"/>
            <a:ext cx="1417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Arc </a:t>
            </a: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jurassien</a:t>
            </a:r>
            <a:endParaRPr lang="fr-CH" dirty="0">
              <a:latin typeface="+mj-lt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48" y="2453196"/>
            <a:ext cx="1979036" cy="12831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0" y="0"/>
            <a:ext cx="3434195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L’industrie en danger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2630" y="3837085"/>
            <a:ext cx="24817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Le secteur industriel diminue au profit des autres domaines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1237" y="2314106"/>
            <a:ext cx="1810670" cy="111619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248770" y="3837085"/>
            <a:ext cx="17959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Il manque des milliers d’ingénieurs et de praticiens en Suisse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4310" y="2174921"/>
            <a:ext cx="1194150" cy="139456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534405" y="3837085"/>
            <a:ext cx="170507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Les départs à la retraite ne sont pas compensés</a:t>
            </a:r>
          </a:p>
          <a:p>
            <a:pPr marL="0" lvl="2"/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Constructeurs de machines: 2100 formés pour 3200  à renouveler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9446" y="1985176"/>
            <a:ext cx="1535555" cy="156716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7641901" y="3782502"/>
            <a:ext cx="16217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Incidence des votations du 9 février: dépendance des ressources humaines de l’étranger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893774" y="3778816"/>
            <a:ext cx="181591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Image de l’industrie et de l’apprentissage</a:t>
            </a:r>
          </a:p>
          <a:p>
            <a:r>
              <a:rPr lang="fr-CH" sz="1400" i="1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«Tu as des capacités, tu fais des études»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06" t="4005" r="3574" b="4900"/>
          <a:stretch/>
        </p:blipFill>
        <p:spPr>
          <a:xfrm>
            <a:off x="9963954" y="2174921"/>
            <a:ext cx="1371601" cy="135636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891" y="2051340"/>
            <a:ext cx="1952222" cy="169121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69357" y="2296886"/>
            <a:ext cx="1353457" cy="92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1" name="Rectangle 20"/>
          <p:cNvSpPr/>
          <p:nvPr/>
        </p:nvSpPr>
        <p:spPr>
          <a:xfrm>
            <a:off x="716643" y="2343150"/>
            <a:ext cx="131728" cy="92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83542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828" y="2062051"/>
            <a:ext cx="1593496" cy="159349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70524">
            <a:off x="6344134" y="1868302"/>
            <a:ext cx="1280717" cy="174563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0287" y="2095852"/>
            <a:ext cx="1559695" cy="155969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112" y="3899881"/>
            <a:ext cx="2728553" cy="55213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1094" y="3896371"/>
            <a:ext cx="2810863" cy="54894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5476" y="3942972"/>
            <a:ext cx="1550629" cy="45574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5535" y="1901808"/>
            <a:ext cx="1642046" cy="1678626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0" y="0"/>
            <a:ext cx="2471094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…et pourtant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80196" y="4732741"/>
            <a:ext cx="6433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A chaque instant de la journée et même pour les activités les plus banales, nous bénéficions des produits de l’industrie</a:t>
            </a:r>
          </a:p>
        </p:txBody>
      </p:sp>
    </p:spTree>
    <p:extLst>
      <p:ext uri="{BB962C8B-B14F-4D97-AF65-F5344CB8AC3E}">
        <p14:creationId xmlns:p14="http://schemas.microsoft.com/office/powerpoint/2010/main" val="1332085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8849" y="2172592"/>
            <a:ext cx="1991878" cy="1991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69203" y="4563795"/>
            <a:ext cx="4193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La voie de l’apprentissage n’est pas coupée du monde académique, de nombreuses passerelles permettent d’envisager toutes les carrières </a:t>
            </a:r>
            <a:endParaRPr lang="fr-FR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" y="0"/>
            <a:ext cx="6788075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L’apprentissage: porte ouverte sur le futur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8558" y="837743"/>
            <a:ext cx="4490088" cy="547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87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0" y="0"/>
            <a:ext cx="5690795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FAJI mandaté par </a:t>
            </a:r>
            <a:r>
              <a:rPr lang="fr-CH" sz="2800" b="1" dirty="0">
                <a:solidFill>
                  <a:schemeClr val="bg1"/>
                </a:solidFill>
                <a:latin typeface="+mj-lt"/>
              </a:rPr>
              <a:t>arc</a:t>
            </a:r>
            <a:r>
              <a:rPr lang="fr-CH" sz="2800" dirty="0">
                <a:solidFill>
                  <a:schemeClr val="bg1"/>
                </a:solidFill>
                <a:latin typeface="+mj-lt"/>
              </a:rPr>
              <a:t>jurassien.ch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626" y="1384964"/>
            <a:ext cx="4086546" cy="427522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Rectangle 8"/>
          <p:cNvSpPr/>
          <p:nvPr/>
        </p:nvSpPr>
        <p:spPr>
          <a:xfrm rot="16200000">
            <a:off x="296157" y="4818935"/>
            <a:ext cx="1547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Fondation FAJI</a:t>
            </a:r>
            <a:endParaRPr lang="fr-CH" dirty="0">
              <a:latin typeface="+mn-lt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55" r="-9476" b="-12498"/>
          <a:stretch/>
        </p:blipFill>
        <p:spPr>
          <a:xfrm>
            <a:off x="6830679" y="1440065"/>
            <a:ext cx="1739423" cy="59121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542995" y="5777403"/>
            <a:ext cx="35098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Les missions de FAJI</a:t>
            </a:r>
          </a:p>
          <a:p>
            <a:pPr algn="ctr"/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Promotion - Formation - Innovation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8628" y="4633663"/>
            <a:ext cx="1440160" cy="444049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6815260" y="5131072"/>
            <a:ext cx="4978959" cy="646331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Projet de politique régionale de valorisation des métiers techniques sous l’égide d’</a:t>
            </a:r>
            <a:r>
              <a:rPr lang="fr-CH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arc</a:t>
            </a: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jurassien.ch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790487" y="3424235"/>
            <a:ext cx="3528392" cy="646331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Le salon professionnel de l’Arc jurassien des microtechniques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4692" y="2640427"/>
            <a:ext cx="1588032" cy="73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18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3954" y="2193596"/>
            <a:ext cx="3160802" cy="194849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38327" y="1801906"/>
            <a:ext cx="2307948" cy="296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" name="Rectangle 23"/>
          <p:cNvSpPr/>
          <p:nvPr/>
        </p:nvSpPr>
        <p:spPr>
          <a:xfrm>
            <a:off x="7656459" y="1867692"/>
            <a:ext cx="2307948" cy="296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" name="Rectangle 1"/>
          <p:cNvSpPr/>
          <p:nvPr/>
        </p:nvSpPr>
        <p:spPr>
          <a:xfrm>
            <a:off x="7736158" y="1946226"/>
            <a:ext cx="21525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Activités sur les cantons 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de l’Arc Jurassien</a:t>
            </a:r>
          </a:p>
        </p:txBody>
      </p:sp>
      <p:sp>
        <p:nvSpPr>
          <p:cNvPr id="9" name="Rectangle 8"/>
          <p:cNvSpPr/>
          <p:nvPr/>
        </p:nvSpPr>
        <p:spPr>
          <a:xfrm>
            <a:off x="1972974" y="1885819"/>
            <a:ext cx="26043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Activités en Suisse romande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0" y="0"/>
            <a:ext cx="4211619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Un projet qui se décline</a:t>
            </a:r>
          </a:p>
        </p:txBody>
      </p:sp>
      <p:pic>
        <p:nvPicPr>
          <p:cNvPr id="12" name="Image 11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5856" y="2648950"/>
            <a:ext cx="1784350" cy="59372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1904" y="2715715"/>
            <a:ext cx="1904945" cy="58100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016006" y="3728807"/>
            <a:ext cx="223026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Déploiement de la marque #</a:t>
            </a:r>
            <a:r>
              <a:rPr lang="fr-CH" sz="12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bepog</a:t>
            </a:r>
            <a:r>
              <a:rPr lang="fr-CH" sz="1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 au niveau romand</a:t>
            </a:r>
          </a:p>
          <a:p>
            <a:r>
              <a:rPr lang="fr-CH" sz="1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Déploiement d’autres activités en suisse romande</a:t>
            </a: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736158" y="3822107"/>
            <a:ext cx="260431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Large programme d’activité sur </a:t>
            </a:r>
            <a:br>
              <a:rPr lang="fr-CH" sz="1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</a:br>
            <a:r>
              <a:rPr lang="fr-CH" sz="1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NE, JU, JUBE et VD</a:t>
            </a: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938327" y="4771017"/>
            <a:ext cx="22732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1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Les mesures spécifiques à la Suisse romande ne figurent pas dans cette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524245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3381" y="2272695"/>
            <a:ext cx="1162094" cy="1625362"/>
          </a:xfrm>
          <a:prstGeom prst="rect">
            <a:avLst/>
          </a:prstGeom>
          <a:noFill/>
          <a:ln w="9525">
            <a:solidFill>
              <a:srgbClr val="0099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3133" y="2272695"/>
            <a:ext cx="1138918" cy="162536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710" y="2272695"/>
            <a:ext cx="2792183" cy="165506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2783" y="4289099"/>
            <a:ext cx="116918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Publicité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3 niveaux 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Jeunes</a:t>
            </a:r>
          </a:p>
        </p:txBody>
      </p:sp>
      <p:sp>
        <p:nvSpPr>
          <p:cNvPr id="9" name="Rectangle 8"/>
          <p:cNvSpPr/>
          <p:nvPr/>
        </p:nvSpPr>
        <p:spPr>
          <a:xfrm>
            <a:off x="1671243" y="4289099"/>
            <a:ext cx="156684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RP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Technique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Enseignement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Grand public</a:t>
            </a:r>
          </a:p>
          <a:p>
            <a:endParaRPr lang="fr-CH" sz="1400" dirty="0">
              <a:solidFill>
                <a:schemeClr val="bg1">
                  <a:lumMod val="50000"/>
                </a:schemeClr>
              </a:solidFill>
              <a:latin typeface="+mj-lt"/>
              <a:cs typeface="Arial" charset="0"/>
            </a:endParaRP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Newsletter d’info</a:t>
            </a: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04108" y="4286284"/>
            <a:ext cx="156684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Web et social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Constituer la communauté (1200 aujourd’hui)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Partager</a:t>
            </a: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36974" y="4289099"/>
            <a:ext cx="24269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Salons de la formation</a:t>
            </a:r>
          </a:p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Stands #</a:t>
            </a:r>
            <a:r>
              <a:rPr lang="fr-CH" dirty="0" err="1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bepog</a:t>
            </a:r>
            <a:endParaRPr lang="fr-CH" dirty="0">
              <a:solidFill>
                <a:schemeClr val="bg1">
                  <a:lumMod val="50000"/>
                </a:schemeClr>
              </a:solidFill>
              <a:latin typeface="+mj-lt"/>
              <a:cs typeface="Arial" charset="0"/>
            </a:endParaRP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Matériel de présentation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Habillement</a:t>
            </a:r>
          </a:p>
          <a:p>
            <a:endParaRPr lang="fr-CH" sz="1400" dirty="0">
              <a:solidFill>
                <a:schemeClr val="bg1">
                  <a:lumMod val="50000"/>
                </a:schemeClr>
              </a:solidFill>
              <a:latin typeface="+mj-lt"/>
              <a:cs typeface="Arial" charset="0"/>
            </a:endParaRP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+mj-lt"/>
              <a:cs typeface="Arial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" y="0"/>
            <a:ext cx="7137699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Communication 2015- 2016 en Suisse romande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4713" y="2272695"/>
            <a:ext cx="3132320" cy="165506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3597" y="2299280"/>
            <a:ext cx="811973" cy="1628483"/>
          </a:xfrm>
          <a:prstGeom prst="rect">
            <a:avLst/>
          </a:prstGeom>
        </p:spPr>
      </p:pic>
      <p:pic>
        <p:nvPicPr>
          <p:cNvPr id="15" name="Picture 2" descr="https://scontent-fra3-1.xx.fbcdn.net/hphotos-xaf1/t31.0-8/12484854_778100178990679_8254908240616718943_o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5571" y="2306834"/>
            <a:ext cx="1016826" cy="161249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9765020" y="4289099"/>
            <a:ext cx="194094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20 fiches métiers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Fiches métiers validées par les instances (</a:t>
            </a:r>
            <a:r>
              <a:rPr lang="fr-CH" sz="1400" dirty="0" err="1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Swissmem</a:t>
            </a: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, CPIH)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Large diffusion 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Travail avec les offices d’orientation</a:t>
            </a: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+mj-lt"/>
              <a:cs typeface="Arial" charset="0"/>
            </a:endParaRP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443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3830" y="1528659"/>
            <a:ext cx="2433854" cy="1728026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4" name="Titre 1"/>
          <p:cNvSpPr txBox="1">
            <a:spLocks/>
          </p:cNvSpPr>
          <p:nvPr/>
        </p:nvSpPr>
        <p:spPr bwMode="auto">
          <a:xfrm>
            <a:off x="-1" y="0"/>
            <a:ext cx="6901032" cy="52322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CH" sz="2800" dirty="0">
                <a:solidFill>
                  <a:schemeClr val="bg1"/>
                </a:solidFill>
                <a:ea typeface="+mn-ea"/>
                <a:cs typeface="+mn-cs"/>
              </a:rPr>
              <a:t>2016 - Prochaines étapes en Suisse romande</a:t>
            </a:r>
          </a:p>
        </p:txBody>
      </p:sp>
      <p:sp>
        <p:nvSpPr>
          <p:cNvPr id="6" name="Rectangle 5"/>
          <p:cNvSpPr/>
          <p:nvPr/>
        </p:nvSpPr>
        <p:spPr>
          <a:xfrm>
            <a:off x="9844216" y="4291354"/>
            <a:ext cx="2010033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Recherches de nouveaux partenaires et donateurs</a:t>
            </a:r>
          </a:p>
        </p:txBody>
      </p:sp>
      <p:sp>
        <p:nvSpPr>
          <p:cNvPr id="7" name="Rectangle 6"/>
          <p:cNvSpPr/>
          <p:nvPr/>
        </p:nvSpPr>
        <p:spPr>
          <a:xfrm>
            <a:off x="5071981" y="4244170"/>
            <a:ext cx="2187509" cy="1433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Continuer les actions sur le marché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Salons</a:t>
            </a:r>
            <a:b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</a:b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Publicité ciblée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RP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5141" y="1979758"/>
            <a:ext cx="1491209" cy="210843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360442" y="4291354"/>
            <a:ext cx="158215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Réimprimer les fiches des métiers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630" y="1984502"/>
            <a:ext cx="1056012" cy="21179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512534" y="4291354"/>
            <a:ext cx="2014791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Mettre en place la communication dans les écoles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4050" y="1979758"/>
            <a:ext cx="1513844" cy="210843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7537636" y="4244170"/>
            <a:ext cx="2187509" cy="922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Autres projets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Explore-</a:t>
            </a:r>
            <a:r>
              <a:rPr lang="fr-CH" sz="1400" dirty="0" err="1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it</a:t>
            </a: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 en Suisse romande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5594" y="2345026"/>
            <a:ext cx="1510864" cy="182332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2054" y="2409638"/>
            <a:ext cx="2393830" cy="1694095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74538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6771" y="3237839"/>
            <a:ext cx="3067051" cy="263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Identifier</a:t>
            </a:r>
          </a:p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les actions en cours</a:t>
            </a:r>
          </a:p>
          <a:p>
            <a:endParaRPr lang="fr-CH" sz="1050" dirty="0">
              <a:solidFill>
                <a:srgbClr val="0099CC"/>
              </a:solidFill>
              <a:latin typeface="Candara" panose="020E0502030303020204" pitchFamily="34" charset="0"/>
            </a:endParaRPr>
          </a:p>
          <a:p>
            <a:r>
              <a:rPr lang="fr-CH" b="1" dirty="0">
                <a:solidFill>
                  <a:srgbClr val="0099CC"/>
                </a:solidFill>
                <a:latin typeface="Candara" panose="020E0502030303020204" pitchFamily="34" charset="0"/>
              </a:rPr>
              <a:t>Fédérer</a:t>
            </a:r>
          </a:p>
          <a:p>
            <a:r>
              <a:rPr lang="fr-CH" dirty="0">
                <a:solidFill>
                  <a:srgbClr val="0099CC"/>
                </a:solidFill>
                <a:latin typeface="Candara" panose="020E0502030303020204" pitchFamily="34" charset="0"/>
              </a:rPr>
              <a:t>les initiatives existantes</a:t>
            </a:r>
          </a:p>
          <a:p>
            <a:endParaRPr lang="fr-CH" sz="1050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fr-CH" b="1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Proposer</a:t>
            </a:r>
          </a:p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un catalogue d’activités</a:t>
            </a: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0" y="0"/>
            <a:ext cx="7411452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  <a:latin typeface="+mj-lt"/>
              </a:rPr>
              <a:t>Programme d’activités Arc jurassien</a:t>
            </a:r>
          </a:p>
        </p:txBody>
      </p:sp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2462" y="1698425"/>
            <a:ext cx="2457962" cy="126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8402207" y="3126602"/>
            <a:ext cx="349687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Améliorer l’image du tissu industriel de l’Arc jurassien et des métiers techniques</a:t>
            </a:r>
          </a:p>
          <a:p>
            <a:pPr>
              <a:spcBef>
                <a:spcPts val="1200"/>
              </a:spcBef>
            </a:pPr>
            <a:r>
              <a:rPr lang="fr-CH" dirty="0">
                <a:solidFill>
                  <a:srgbClr val="0099CC"/>
                </a:solidFill>
                <a:latin typeface="Candara" panose="020E0502030303020204" pitchFamily="34" charset="0"/>
              </a:rPr>
              <a:t>Faire découvrir les métiers techniques: perspectives </a:t>
            </a:r>
            <a:r>
              <a:rPr lang="fr-FR" dirty="0">
                <a:solidFill>
                  <a:srgbClr val="0099CC"/>
                </a:solidFill>
                <a:latin typeface="Candara" panose="020E0502030303020204" pitchFamily="34" charset="0"/>
              </a:rPr>
              <a:t>personnelles et professionnelles</a:t>
            </a:r>
          </a:p>
          <a:p>
            <a:pPr>
              <a:spcBef>
                <a:spcPts val="1200"/>
              </a:spcBef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Augmenter le nombre de jeunes en formation, en fédérant tous les acteurs impliqués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3298" y="1280647"/>
            <a:ext cx="1532945" cy="184595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087907" y="3237839"/>
            <a:ext cx="36396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Mesures sur différents publics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Filles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Jeunes en dehors du temps scolaire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Classes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Enseignants et orientation professionnelle</a:t>
            </a: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937" y="1459320"/>
            <a:ext cx="1693641" cy="1741410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70338" y="6290945"/>
            <a:ext cx="858631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tx1"/>
                </a:solidFill>
                <a:latin typeface="Calibri Light" panose="020F0302020204030204" pitchFamily="34" charset="0"/>
              </a:rPr>
              <a:t>Plus de 40 activités financées et </a:t>
            </a:r>
            <a:r>
              <a:rPr lang="fr-CH" sz="1400" dirty="0" err="1">
                <a:solidFill>
                  <a:schemeClr val="tx1"/>
                </a:solidFill>
                <a:latin typeface="Calibri Light" panose="020F0302020204030204" pitchFamily="34" charset="0"/>
              </a:rPr>
              <a:t>co</a:t>
            </a:r>
            <a:r>
              <a:rPr lang="fr-CH" sz="1400" dirty="0">
                <a:solidFill>
                  <a:schemeClr val="tx1"/>
                </a:solidFill>
                <a:latin typeface="Calibri Light" panose="020F0302020204030204" pitchFamily="34" charset="0"/>
              </a:rPr>
              <a:t>-organisées sur l’année scolaire 2015-2016</a:t>
            </a:r>
          </a:p>
          <a:p>
            <a:r>
              <a:rPr lang="fr-CH" sz="1400" dirty="0">
                <a:solidFill>
                  <a:schemeClr val="tx1"/>
                </a:solidFill>
                <a:latin typeface="Calibri Light" panose="020F0302020204030204" pitchFamily="34" charset="0"/>
              </a:rPr>
              <a:t>Programme d’activité envoyé à plus de 1500 exemplaires dans toutes les écoles de l’Arc jurassien</a:t>
            </a:r>
          </a:p>
        </p:txBody>
      </p:sp>
    </p:spTree>
    <p:extLst>
      <p:ext uri="{BB962C8B-B14F-4D97-AF65-F5344CB8AC3E}">
        <p14:creationId xmlns:p14="http://schemas.microsoft.com/office/powerpoint/2010/main" val="2388690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/>
          </p:nvPr>
        </p:nvGraphicFramePr>
        <p:xfrm>
          <a:off x="3087205" y="1770597"/>
          <a:ext cx="7463427" cy="39004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95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56847">
                <a:tc>
                  <a:txBody>
                    <a:bodyPr/>
                    <a:lstStyle/>
                    <a:p>
                      <a:pPr algn="l" fontAlgn="b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4e-6e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7e-8e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9e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10e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11e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Enseignants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Parents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Ateliers jeunesse 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Le monde fascinant des robots 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CH" sz="1800" b="1" i="0" u="none" strike="noStrike" kern="1200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Construire et programmer un robot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H" sz="1800" b="1" i="0" u="none" strike="noStrike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CH" sz="1800" b="1" i="0" u="none" strike="noStrike" kern="1200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Focus technique pour les jeunes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H" sz="1800" b="1" i="0" u="none" strike="noStrike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CH" sz="1800" b="1" i="0" u="none" strike="noStrike" kern="1200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8" name="Groupe 7"/>
          <p:cNvGrpSpPr/>
          <p:nvPr/>
        </p:nvGrpSpPr>
        <p:grpSpPr>
          <a:xfrm>
            <a:off x="1227375" y="2214246"/>
            <a:ext cx="1741269" cy="2838898"/>
            <a:chOff x="632061" y="2209483"/>
            <a:chExt cx="1741269" cy="2838898"/>
          </a:xfrm>
        </p:grpSpPr>
        <p:sp>
          <p:nvSpPr>
            <p:cNvPr id="9" name="ZoneTexte 8"/>
            <p:cNvSpPr txBox="1"/>
            <p:nvPr/>
          </p:nvSpPr>
          <p:spPr>
            <a:xfrm>
              <a:off x="1096932" y="2209483"/>
              <a:ext cx="652743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2015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632061" y="2654303"/>
              <a:ext cx="1117614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28 classes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707250" y="3099123"/>
              <a:ext cx="1057982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22 écoles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096932" y="3804097"/>
              <a:ext cx="652743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2016</a:t>
              </a: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632061" y="4234229"/>
              <a:ext cx="1117614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18 classes</a:t>
              </a: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686884" y="4679049"/>
              <a:ext cx="1062791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13 écoles</a:t>
              </a:r>
            </a:p>
          </p:txBody>
        </p:sp>
        <p:cxnSp>
          <p:nvCxnSpPr>
            <p:cNvPr id="19" name="Connecteur droit 18"/>
            <p:cNvCxnSpPr/>
            <p:nvPr/>
          </p:nvCxnSpPr>
          <p:spPr>
            <a:xfrm>
              <a:off x="1839074" y="2209483"/>
              <a:ext cx="0" cy="28388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flipH="1">
              <a:off x="1839074" y="4500081"/>
              <a:ext cx="5342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e 20"/>
          <p:cNvGrpSpPr/>
          <p:nvPr/>
        </p:nvGrpSpPr>
        <p:grpSpPr>
          <a:xfrm>
            <a:off x="3821399" y="1973867"/>
            <a:ext cx="3248917" cy="1729594"/>
            <a:chOff x="3226085" y="1969104"/>
            <a:chExt cx="3248917" cy="1729594"/>
          </a:xfrm>
        </p:grpSpPr>
        <p:sp>
          <p:nvSpPr>
            <p:cNvPr id="22" name="ZoneTexte 21"/>
            <p:cNvSpPr txBox="1"/>
            <p:nvPr/>
          </p:nvSpPr>
          <p:spPr>
            <a:xfrm>
              <a:off x="4641552" y="1969104"/>
              <a:ext cx="1157112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19 ateliers</a:t>
              </a: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4641552" y="2393374"/>
              <a:ext cx="822661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7 villes</a:t>
              </a: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4641552" y="2817644"/>
              <a:ext cx="1287597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251 enfants</a:t>
              </a:r>
            </a:p>
          </p:txBody>
        </p:sp>
        <p:cxnSp>
          <p:nvCxnSpPr>
            <p:cNvPr id="25" name="Connecteur droit 24"/>
            <p:cNvCxnSpPr/>
            <p:nvPr/>
          </p:nvCxnSpPr>
          <p:spPr>
            <a:xfrm flipV="1">
              <a:off x="3226085" y="2578815"/>
              <a:ext cx="0" cy="11198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>
              <a:off x="3226085" y="2578815"/>
              <a:ext cx="12739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4641551" y="3241914"/>
              <a:ext cx="1833451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Satisfaction 100%</a:t>
              </a:r>
            </a:p>
          </p:txBody>
        </p:sp>
        <p:cxnSp>
          <p:nvCxnSpPr>
            <p:cNvPr id="28" name="Connecteur droit 27"/>
            <p:cNvCxnSpPr/>
            <p:nvPr/>
          </p:nvCxnSpPr>
          <p:spPr>
            <a:xfrm>
              <a:off x="4500081" y="1969104"/>
              <a:ext cx="0" cy="164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ZoneTexte 28"/>
          <p:cNvSpPr txBox="1"/>
          <p:nvPr/>
        </p:nvSpPr>
        <p:spPr>
          <a:xfrm>
            <a:off x="0" y="0"/>
            <a:ext cx="7411452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  <a:latin typeface="+mj-lt"/>
              </a:rPr>
              <a:t>Ateliers hors du temps scolaire pour les jeunes</a:t>
            </a:r>
          </a:p>
        </p:txBody>
      </p:sp>
    </p:spTree>
    <p:extLst>
      <p:ext uri="{BB962C8B-B14F-4D97-AF65-F5344CB8AC3E}">
        <p14:creationId xmlns:p14="http://schemas.microsoft.com/office/powerpoint/2010/main" val="482416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470064"/>
              </p:ext>
            </p:extLst>
          </p:nvPr>
        </p:nvGraphicFramePr>
        <p:xfrm>
          <a:off x="3420604" y="2127315"/>
          <a:ext cx="7463427" cy="35656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95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56847">
                <a:tc>
                  <a:txBody>
                    <a:bodyPr/>
                    <a:lstStyle/>
                    <a:p>
                      <a:pPr algn="l" fontAlgn="b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4e-6e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7e-8e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9e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10e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11e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Enseignants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Parents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>
                          <a:effectLst/>
                          <a:latin typeface="Candara" panose="020E0502030303020204" pitchFamily="34" charset="0"/>
                        </a:rPr>
                        <a:t>A la découverte de l'impression 3D </a:t>
                      </a:r>
                      <a:endParaRPr lang="fr-CH" sz="18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99CC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u="none" strike="noStrike" dirty="0">
                          <a:solidFill>
                            <a:srgbClr val="1B5EA1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u="none" strike="noStrike" dirty="0">
                          <a:solidFill>
                            <a:srgbClr val="1B5EA1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u="none" strike="noStrike">
                          <a:solidFill>
                            <a:srgbClr val="1B5EA1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L'ingénieur au cœur des grandes inventions 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99CC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u="none" strike="noStrike" dirty="0">
                          <a:solidFill>
                            <a:srgbClr val="1B5EA1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u="none" strike="noStrike" dirty="0">
                          <a:solidFill>
                            <a:srgbClr val="1B5EA1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u="none" strike="noStrike">
                          <a:solidFill>
                            <a:srgbClr val="1B5EA1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Ateliers scientifiques et techniques en classes 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u="none" strike="noStrike" dirty="0">
                          <a:solidFill>
                            <a:srgbClr val="1B5EA1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CH" sz="1800" b="1" i="0" u="none" strike="noStrike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>
                          <a:effectLst/>
                          <a:latin typeface="Candara" panose="020E0502030303020204" pitchFamily="34" charset="0"/>
                        </a:rPr>
                        <a:t>Tech’école </a:t>
                      </a:r>
                      <a:endParaRPr lang="fr-CH" sz="18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u="none" strike="noStrike">
                          <a:solidFill>
                            <a:srgbClr val="1B5EA1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u="none" strike="noStrike" dirty="0">
                          <a:solidFill>
                            <a:srgbClr val="1B5EA1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u="none" strike="noStrike">
                          <a:solidFill>
                            <a:srgbClr val="1B5EA1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>
                          <a:effectLst/>
                          <a:latin typeface="Candara" panose="020E0502030303020204" pitchFamily="34" charset="0"/>
                        </a:rPr>
                        <a:t>Partenariat écoles-entreprises </a:t>
                      </a:r>
                      <a:endParaRPr lang="fr-CH" sz="18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u="none" strike="noStrike" dirty="0">
                          <a:solidFill>
                            <a:srgbClr val="1B5EA1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u="none" strike="noStrike">
                          <a:solidFill>
                            <a:srgbClr val="1B5EA1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u="none" strike="noStrike" dirty="0">
                          <a:solidFill>
                            <a:srgbClr val="1B5EA1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u="none" strike="noStrike" dirty="0">
                          <a:solidFill>
                            <a:srgbClr val="1B5EA1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1B5EA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5813479" y="5030931"/>
            <a:ext cx="2124171" cy="369332"/>
          </a:xfrm>
          <a:prstGeom prst="rect">
            <a:avLst/>
          </a:prstGeom>
          <a:solidFill>
            <a:srgbClr val="1B5EA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H" dirty="0"/>
              <a:t>Neuchâtel – 8 écoles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358220" y="2458899"/>
            <a:ext cx="2964338" cy="369332"/>
          </a:xfrm>
          <a:prstGeom prst="rect">
            <a:avLst/>
          </a:prstGeom>
          <a:solidFill>
            <a:srgbClr val="1B5EA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H" dirty="0"/>
              <a:t>Le Locle toutes les classes 9 H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4419600" y="1981257"/>
            <a:ext cx="0" cy="17839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4699000" y="2350589"/>
            <a:ext cx="0" cy="16510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H="1">
            <a:off x="4419600" y="2350589"/>
            <a:ext cx="279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e 13"/>
          <p:cNvGrpSpPr/>
          <p:nvPr/>
        </p:nvGrpSpPr>
        <p:grpSpPr>
          <a:xfrm>
            <a:off x="5116780" y="1977079"/>
            <a:ext cx="2554020" cy="2405539"/>
            <a:chOff x="3973780" y="1620361"/>
            <a:chExt cx="2554020" cy="2405539"/>
          </a:xfrm>
        </p:grpSpPr>
        <p:sp>
          <p:nvSpPr>
            <p:cNvPr id="16" name="ZoneTexte 15"/>
            <p:cNvSpPr txBox="1"/>
            <p:nvPr/>
          </p:nvSpPr>
          <p:spPr>
            <a:xfrm>
              <a:off x="4108657" y="1620361"/>
              <a:ext cx="1968552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Séance info OCOSP</a:t>
              </a: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4450930" y="2049793"/>
              <a:ext cx="1626279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Nyon – 1 classe</a:t>
              </a: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973780" y="2471514"/>
              <a:ext cx="2120773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Modules en création</a:t>
              </a:r>
            </a:p>
          </p:txBody>
        </p:sp>
        <p:cxnSp>
          <p:nvCxnSpPr>
            <p:cNvPr id="19" name="Connecteur droit 18"/>
            <p:cNvCxnSpPr/>
            <p:nvPr/>
          </p:nvCxnSpPr>
          <p:spPr>
            <a:xfrm>
              <a:off x="6214091" y="1620361"/>
              <a:ext cx="0" cy="12204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flipV="1">
              <a:off x="6527800" y="2234459"/>
              <a:ext cx="0" cy="17914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 flipH="1">
              <a:off x="6214091" y="2230603"/>
              <a:ext cx="31370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e 21"/>
          <p:cNvGrpSpPr/>
          <p:nvPr/>
        </p:nvGrpSpPr>
        <p:grpSpPr>
          <a:xfrm>
            <a:off x="1125923" y="4228309"/>
            <a:ext cx="2273956" cy="846974"/>
            <a:chOff x="92462" y="3871592"/>
            <a:chExt cx="2273956" cy="846974"/>
          </a:xfrm>
        </p:grpSpPr>
        <p:sp>
          <p:nvSpPr>
            <p:cNvPr id="23" name="ZoneTexte 22"/>
            <p:cNvSpPr txBox="1"/>
            <p:nvPr/>
          </p:nvSpPr>
          <p:spPr>
            <a:xfrm>
              <a:off x="1143000" y="3871592"/>
              <a:ext cx="566245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Jura</a:t>
              </a: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92462" y="4349234"/>
              <a:ext cx="1604927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Vaud – 1 classe</a:t>
              </a:r>
            </a:p>
          </p:txBody>
        </p:sp>
        <p:cxnSp>
          <p:nvCxnSpPr>
            <p:cNvPr id="25" name="Connecteur droit 24"/>
            <p:cNvCxnSpPr/>
            <p:nvPr/>
          </p:nvCxnSpPr>
          <p:spPr>
            <a:xfrm>
              <a:off x="1803400" y="3871592"/>
              <a:ext cx="0" cy="8469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 flipH="1">
              <a:off x="1816100" y="4533900"/>
              <a:ext cx="55031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ZoneTexte 26"/>
          <p:cNvSpPr txBox="1"/>
          <p:nvPr/>
        </p:nvSpPr>
        <p:spPr>
          <a:xfrm>
            <a:off x="0" y="0"/>
            <a:ext cx="4776395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  <a:latin typeface="+mj-lt"/>
              </a:rPr>
              <a:t>Cours d’initiation pour classes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2627863" y="2932867"/>
            <a:ext cx="1694695" cy="369332"/>
          </a:xfrm>
          <a:prstGeom prst="rect">
            <a:avLst/>
          </a:prstGeom>
          <a:solidFill>
            <a:srgbClr val="1B5EA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H" dirty="0"/>
              <a:t>Vaud – 2 classes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2808939" y="3395922"/>
            <a:ext cx="1513619" cy="369332"/>
          </a:xfrm>
          <a:prstGeom prst="rect">
            <a:avLst/>
          </a:prstGeom>
          <a:solidFill>
            <a:srgbClr val="1B5EA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H" dirty="0"/>
              <a:t>Jura – 1 classe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71385" y="6295135"/>
            <a:ext cx="4776395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tx1"/>
                </a:solidFill>
                <a:latin typeface="Calibri Light" panose="020F0302020204030204" pitchFamily="34" charset="0"/>
              </a:rPr>
              <a:t>Flyers de présentation des différentes activités</a:t>
            </a:r>
          </a:p>
          <a:p>
            <a:r>
              <a:rPr lang="fr-CH" sz="1400" dirty="0">
                <a:solidFill>
                  <a:schemeClr val="tx1"/>
                </a:solidFill>
                <a:latin typeface="Calibri Light" panose="020F0302020204030204" pitchFamily="34" charset="0"/>
              </a:rPr>
              <a:t>Clip vidéo de présentation planifié</a:t>
            </a:r>
          </a:p>
        </p:txBody>
      </p:sp>
      <p:cxnSp>
        <p:nvCxnSpPr>
          <p:cNvPr id="4" name="Connecteur droit 3"/>
          <p:cNvCxnSpPr>
            <a:stCxn id="7" idx="1"/>
          </p:cNvCxnSpPr>
          <p:nvPr/>
        </p:nvCxnSpPr>
        <p:spPr>
          <a:xfrm flipH="1">
            <a:off x="4559300" y="5215597"/>
            <a:ext cx="12541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355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675225"/>
              </p:ext>
            </p:extLst>
          </p:nvPr>
        </p:nvGraphicFramePr>
        <p:xfrm>
          <a:off x="3430125" y="1770598"/>
          <a:ext cx="7463427" cy="40633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95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56847">
                <a:tc>
                  <a:txBody>
                    <a:bodyPr/>
                    <a:lstStyle/>
                    <a:p>
                      <a:pPr algn="l" fontAlgn="b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4e-6e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7e-8e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9e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10e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11e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Enseignants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Parents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A la découverte du savoir-faire technique 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b="0" i="0" u="none" strike="noStrike" dirty="0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  <a:endParaRPr lang="fr-CH" sz="1800" b="1" i="0" u="none" strike="noStrike" dirty="0">
                        <a:solidFill>
                          <a:srgbClr val="92D05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Des imprimantes 3D dans les écoles 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b="0" i="0" u="none" strike="noStrike" kern="1200" dirty="0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Se familiariser au monde de la formation professionnelle</a:t>
                      </a:r>
                    </a:p>
                    <a:p>
                      <a:pPr algn="l" fontAlgn="ctr"/>
                      <a:r>
                        <a:rPr lang="fr-C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</a:rPr>
                        <a:t>Séances OCOSP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b="0" i="0" u="none" strike="noStrike" kern="1200" dirty="0">
                          <a:solidFill>
                            <a:srgbClr val="92D050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8" name="Groupe 7"/>
          <p:cNvGrpSpPr/>
          <p:nvPr/>
        </p:nvGrpSpPr>
        <p:grpSpPr>
          <a:xfrm>
            <a:off x="4508500" y="2101334"/>
            <a:ext cx="3120430" cy="1563782"/>
            <a:chOff x="3365500" y="2101334"/>
            <a:chExt cx="3120430" cy="1563782"/>
          </a:xfrm>
        </p:grpSpPr>
        <p:sp>
          <p:nvSpPr>
            <p:cNvPr id="9" name="ZoneTexte 8"/>
            <p:cNvSpPr txBox="1"/>
            <p:nvPr/>
          </p:nvSpPr>
          <p:spPr>
            <a:xfrm>
              <a:off x="4142981" y="2101334"/>
              <a:ext cx="2342949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BEJUNE </a:t>
              </a:r>
              <a:r>
                <a:rPr lang="fr-CH" dirty="0" err="1"/>
                <a:t>institutionalisé</a:t>
              </a:r>
              <a:endParaRPr lang="fr-CH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4142981" y="2567327"/>
              <a:ext cx="2342949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CH" dirty="0"/>
                <a:t>Vaud au programme</a:t>
              </a:r>
            </a:p>
          </p:txBody>
        </p:sp>
        <p:cxnSp>
          <p:nvCxnSpPr>
            <p:cNvPr id="13" name="Connecteur droit 12"/>
            <p:cNvCxnSpPr/>
            <p:nvPr/>
          </p:nvCxnSpPr>
          <p:spPr>
            <a:xfrm>
              <a:off x="4013200" y="2101334"/>
              <a:ext cx="0" cy="8353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 flipV="1">
              <a:off x="3365500" y="2567327"/>
              <a:ext cx="0" cy="10977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>
              <a:off x="3365500" y="2567327"/>
              <a:ext cx="6477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2"/>
          <p:cNvGrpSpPr/>
          <p:nvPr/>
        </p:nvGrpSpPr>
        <p:grpSpPr>
          <a:xfrm>
            <a:off x="1064844" y="3348795"/>
            <a:ext cx="2178522" cy="851932"/>
            <a:chOff x="-11584" y="3346032"/>
            <a:chExt cx="2178522" cy="851932"/>
          </a:xfrm>
        </p:grpSpPr>
        <p:sp>
          <p:nvSpPr>
            <p:cNvPr id="19" name="ZoneTexte 18"/>
            <p:cNvSpPr txBox="1"/>
            <p:nvPr/>
          </p:nvSpPr>
          <p:spPr>
            <a:xfrm>
              <a:off x="618717" y="3346032"/>
              <a:ext cx="1176925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2  - NE, VD</a:t>
              </a: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-11584" y="3828632"/>
              <a:ext cx="1807226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Groupe de travail</a:t>
              </a:r>
            </a:p>
          </p:txBody>
        </p:sp>
        <p:cxnSp>
          <p:nvCxnSpPr>
            <p:cNvPr id="21" name="Connecteur droit 20"/>
            <p:cNvCxnSpPr/>
            <p:nvPr/>
          </p:nvCxnSpPr>
          <p:spPr>
            <a:xfrm>
              <a:off x="1911336" y="3346032"/>
              <a:ext cx="0" cy="8519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 flipH="1">
              <a:off x="1911336" y="4197964"/>
              <a:ext cx="2556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e 22"/>
          <p:cNvGrpSpPr/>
          <p:nvPr/>
        </p:nvGrpSpPr>
        <p:grpSpPr>
          <a:xfrm>
            <a:off x="5803900" y="4635500"/>
            <a:ext cx="3629947" cy="1672261"/>
            <a:chOff x="4660900" y="4635500"/>
            <a:chExt cx="3629947" cy="1672261"/>
          </a:xfrm>
        </p:grpSpPr>
        <p:sp>
          <p:nvSpPr>
            <p:cNvPr id="24" name="ZoneTexte 23"/>
            <p:cNvSpPr txBox="1"/>
            <p:nvPr/>
          </p:nvSpPr>
          <p:spPr>
            <a:xfrm>
              <a:off x="5314455" y="4755732"/>
              <a:ext cx="2976392" cy="646331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NE – 10 centres scolaires, </a:t>
              </a:r>
            </a:p>
            <a:p>
              <a:r>
                <a:rPr lang="fr-CH" dirty="0"/>
                <a:t>160 enseignants et orienteurs</a:t>
              </a: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5314455" y="5938429"/>
              <a:ext cx="2976392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CH" dirty="0"/>
                <a:t>Proposé aux autres cantons</a:t>
              </a:r>
            </a:p>
          </p:txBody>
        </p:sp>
        <p:cxnSp>
          <p:nvCxnSpPr>
            <p:cNvPr id="26" name="Connecteur droit 25"/>
            <p:cNvCxnSpPr/>
            <p:nvPr/>
          </p:nvCxnSpPr>
          <p:spPr>
            <a:xfrm>
              <a:off x="5190479" y="4755732"/>
              <a:ext cx="0" cy="8039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/>
            <p:cNvCxnSpPr/>
            <p:nvPr/>
          </p:nvCxnSpPr>
          <p:spPr>
            <a:xfrm flipH="1">
              <a:off x="4686300" y="5125064"/>
              <a:ext cx="5041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/>
            <p:nvPr/>
          </p:nvCxnSpPr>
          <p:spPr>
            <a:xfrm flipV="1">
              <a:off x="4660900" y="4635500"/>
              <a:ext cx="0" cy="4895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ZoneTexte 28"/>
          <p:cNvSpPr txBox="1"/>
          <p:nvPr/>
        </p:nvSpPr>
        <p:spPr>
          <a:xfrm>
            <a:off x="0" y="0"/>
            <a:ext cx="5900569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  <a:latin typeface="+mj-lt"/>
              </a:rPr>
              <a:t>Information auprès des enseignants</a:t>
            </a:r>
          </a:p>
        </p:txBody>
      </p:sp>
      <p:sp>
        <p:nvSpPr>
          <p:cNvPr id="2" name="Rectangle 1"/>
          <p:cNvSpPr/>
          <p:nvPr/>
        </p:nvSpPr>
        <p:spPr>
          <a:xfrm>
            <a:off x="6453667" y="5471630"/>
            <a:ext cx="2980180" cy="369332"/>
          </a:xfrm>
          <a:prstGeom prst="rect">
            <a:avLst/>
          </a:prstGeom>
          <a:solidFill>
            <a:srgbClr val="1B5EA1"/>
          </a:solidFill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lt1"/>
                </a:solidFill>
                <a:latin typeface="+mn-lt"/>
              </a:rPr>
              <a:t>Jura planifié pour la rentrée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-38566" y="5024955"/>
            <a:ext cx="3256533" cy="369332"/>
          </a:xfrm>
          <a:prstGeom prst="rect">
            <a:avLst/>
          </a:prstGeom>
          <a:solidFill>
            <a:srgbClr val="1B5EA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r"/>
            <a:r>
              <a:rPr lang="fr-CH" dirty="0"/>
              <a:t>NE -Plusieurs séances de parents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0" y="5469003"/>
            <a:ext cx="3206707" cy="369332"/>
          </a:xfrm>
          <a:prstGeom prst="rect">
            <a:avLst/>
          </a:prstGeom>
          <a:solidFill>
            <a:srgbClr val="1B5EA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CH" dirty="0"/>
              <a:t>Briefing à tous les </a:t>
            </a:r>
            <a:r>
              <a:rPr lang="fr-CH" dirty="0" err="1"/>
              <a:t>orientateurs</a:t>
            </a:r>
            <a:endParaRPr lang="fr-CH" dirty="0"/>
          </a:p>
        </p:txBody>
      </p:sp>
      <p:cxnSp>
        <p:nvCxnSpPr>
          <p:cNvPr id="33" name="Connecteur droit 32"/>
          <p:cNvCxnSpPr/>
          <p:nvPr/>
        </p:nvCxnSpPr>
        <p:spPr>
          <a:xfrm>
            <a:off x="3279305" y="5027078"/>
            <a:ext cx="0" cy="12553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flipH="1">
            <a:off x="3279305" y="5027078"/>
            <a:ext cx="1019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-1" y="5913051"/>
            <a:ext cx="3206707" cy="369332"/>
          </a:xfrm>
          <a:prstGeom prst="rect">
            <a:avLst/>
          </a:prstGeom>
          <a:solidFill>
            <a:srgbClr val="1B5EA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fr-CH" dirty="0"/>
              <a:t>Fiches métiers commandées</a:t>
            </a:r>
          </a:p>
        </p:txBody>
      </p:sp>
    </p:spTree>
    <p:extLst>
      <p:ext uri="{BB962C8B-B14F-4D97-AF65-F5344CB8AC3E}">
        <p14:creationId xmlns:p14="http://schemas.microsoft.com/office/powerpoint/2010/main" val="1919611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/>
          </p:nvPr>
        </p:nvGraphicFramePr>
        <p:xfrm>
          <a:off x="3449182" y="1770597"/>
          <a:ext cx="7463427" cy="39004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95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40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56847">
                <a:tc>
                  <a:txBody>
                    <a:bodyPr/>
                    <a:lstStyle/>
                    <a:p>
                      <a:pPr algn="l" fontAlgn="b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4e-6e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7e-8e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9e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10e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11e </a:t>
                      </a:r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Harmos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Enseignants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Parents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vert="vert27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4D9B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Ambassadrices pour les plus jeunes 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FF00FF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FF00FF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CH" sz="1800" b="1" i="0" u="none" strike="noStrike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Journée découverte </a:t>
                      </a:r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FF00FF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FF00FF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CH" sz="1800" b="1" i="0" u="none" strike="noStrike" kern="1200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 dirty="0" err="1">
                          <a:effectLst/>
                          <a:latin typeface="Candara" panose="020E0502030303020204" pitchFamily="34" charset="0"/>
                        </a:rPr>
                        <a:t>Techno’filles</a:t>
                      </a:r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CH" sz="1800" b="1" i="0" u="none" strike="noStrike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FF00FF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FF00FF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CH" sz="1800" b="1" i="0" u="none" strike="noStrike" kern="1200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r>
                        <a:rPr lang="fr-CH" sz="1800" u="none" strike="noStrike" dirty="0">
                          <a:effectLst/>
                          <a:latin typeface="Candara" panose="020E0502030303020204" pitchFamily="34" charset="0"/>
                        </a:rPr>
                        <a:t>Découverte des métiers techniques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FF00FF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800" b="1" i="0" u="none" strike="noStrike" dirty="0">
                          <a:solidFill>
                            <a:srgbClr val="FF00FF"/>
                          </a:solidFill>
                          <a:effectLst/>
                          <a:latin typeface="Candara" panose="020E0502030303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CH" sz="1800" b="1" i="0" u="none" strike="noStrike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CH" sz="1800" b="1" i="0" u="none" strike="noStrike" kern="1200" dirty="0">
                        <a:solidFill>
                          <a:srgbClr val="FF00FF"/>
                        </a:solidFill>
                        <a:effectLst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805">
                <a:tc>
                  <a:txBody>
                    <a:bodyPr/>
                    <a:lstStyle/>
                    <a:p>
                      <a:pPr algn="l" fontAlgn="ctr"/>
                      <a:endParaRPr lang="fr-CH" sz="18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CH" sz="1800" b="1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9" name="ZoneTexte 18"/>
          <p:cNvSpPr txBox="1"/>
          <p:nvPr/>
        </p:nvSpPr>
        <p:spPr>
          <a:xfrm>
            <a:off x="3625379" y="5145667"/>
            <a:ext cx="2323585" cy="369332"/>
          </a:xfrm>
          <a:prstGeom prst="rect">
            <a:avLst/>
          </a:prstGeom>
          <a:solidFill>
            <a:srgbClr val="1B5EA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H" dirty="0"/>
              <a:t>En cours VD pour 2016</a:t>
            </a:r>
          </a:p>
        </p:txBody>
      </p:sp>
      <p:grpSp>
        <p:nvGrpSpPr>
          <p:cNvPr id="20" name="Groupe 19"/>
          <p:cNvGrpSpPr/>
          <p:nvPr/>
        </p:nvGrpSpPr>
        <p:grpSpPr>
          <a:xfrm>
            <a:off x="1698074" y="4146034"/>
            <a:ext cx="1576425" cy="476766"/>
            <a:chOff x="745577" y="4146034"/>
            <a:chExt cx="1576425" cy="476766"/>
          </a:xfrm>
        </p:grpSpPr>
        <p:sp>
          <p:nvSpPr>
            <p:cNvPr id="21" name="ZoneTexte 20"/>
            <p:cNvSpPr txBox="1"/>
            <p:nvPr/>
          </p:nvSpPr>
          <p:spPr>
            <a:xfrm>
              <a:off x="745577" y="4146034"/>
              <a:ext cx="566245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Jura</a:t>
              </a:r>
            </a:p>
          </p:txBody>
        </p:sp>
        <p:cxnSp>
          <p:nvCxnSpPr>
            <p:cNvPr id="22" name="Connecteur droit 21"/>
            <p:cNvCxnSpPr/>
            <p:nvPr/>
          </p:nvCxnSpPr>
          <p:spPr>
            <a:xfrm>
              <a:off x="2322002" y="4146034"/>
              <a:ext cx="0" cy="4767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>
              <a:endCxn id="21" idx="3"/>
            </p:cNvCxnSpPr>
            <p:nvPr/>
          </p:nvCxnSpPr>
          <p:spPr>
            <a:xfrm flipH="1">
              <a:off x="1311822" y="4330700"/>
              <a:ext cx="10101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e 1"/>
          <p:cNvGrpSpPr/>
          <p:nvPr/>
        </p:nvGrpSpPr>
        <p:grpSpPr>
          <a:xfrm>
            <a:off x="1828329" y="1937023"/>
            <a:ext cx="5786003" cy="1708404"/>
            <a:chOff x="685328" y="1937023"/>
            <a:chExt cx="5786003" cy="1708404"/>
          </a:xfrm>
        </p:grpSpPr>
        <p:sp>
          <p:nvSpPr>
            <p:cNvPr id="9" name="ZoneTexte 8"/>
            <p:cNvSpPr txBox="1"/>
            <p:nvPr/>
          </p:nvSpPr>
          <p:spPr>
            <a:xfrm>
              <a:off x="685328" y="1937023"/>
              <a:ext cx="2465611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Première volée en 2015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1978630" y="2363526"/>
              <a:ext cx="1172309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BE, VD, NE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1170397" y="2790029"/>
              <a:ext cx="1980542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Deuxième en cours</a:t>
              </a:r>
            </a:p>
          </p:txBody>
        </p:sp>
        <p:cxnSp>
          <p:nvCxnSpPr>
            <p:cNvPr id="14" name="Connecteur droit 13"/>
            <p:cNvCxnSpPr/>
            <p:nvPr/>
          </p:nvCxnSpPr>
          <p:spPr>
            <a:xfrm>
              <a:off x="3314228" y="1937023"/>
              <a:ext cx="0" cy="12223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 flipV="1">
              <a:off x="4279428" y="2548192"/>
              <a:ext cx="0" cy="10972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H="1">
              <a:off x="3314228" y="2548192"/>
              <a:ext cx="939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/>
            <p:cNvSpPr txBox="1"/>
            <p:nvPr/>
          </p:nvSpPr>
          <p:spPr>
            <a:xfrm>
              <a:off x="3488911" y="1937023"/>
              <a:ext cx="2982420" cy="369332"/>
            </a:xfrm>
            <a:prstGeom prst="rect">
              <a:avLst/>
            </a:prstGeom>
            <a:solidFill>
              <a:srgbClr val="1B5EA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CH" dirty="0"/>
                <a:t>Taux de satisfaction très élevé</a:t>
              </a:r>
            </a:p>
          </p:txBody>
        </p:sp>
      </p:grpSp>
      <p:sp>
        <p:nvSpPr>
          <p:cNvPr id="24" name="ZoneTexte 23"/>
          <p:cNvSpPr txBox="1"/>
          <p:nvPr/>
        </p:nvSpPr>
        <p:spPr>
          <a:xfrm>
            <a:off x="0" y="0"/>
            <a:ext cx="4776395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  <a:latin typeface="+mj-lt"/>
              </a:rPr>
              <a:t>Métiers techniques au féminin</a:t>
            </a:r>
          </a:p>
        </p:txBody>
      </p:sp>
    </p:spTree>
    <p:extLst>
      <p:ext uri="{BB962C8B-B14F-4D97-AF65-F5344CB8AC3E}">
        <p14:creationId xmlns:p14="http://schemas.microsoft.com/office/powerpoint/2010/main" val="2312395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704308" y="3401586"/>
            <a:ext cx="1932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Enseignants et étudiants HEP.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835449" y="3401587"/>
            <a:ext cx="21901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Une demi-journée en 2 modules.</a:t>
            </a:r>
          </a:p>
          <a:p>
            <a:pPr marL="273050" indent="-273050"/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1 – 	Présentation du système de formation et des débouchés</a:t>
            </a:r>
          </a:p>
          <a:p>
            <a:pPr marL="273050" indent="-273050"/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2 - 	Visite d’entreprise, rencontre avec des formateurs et des apprentis.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016158" y="3401586"/>
            <a:ext cx="20721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Objectifs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Faire se rencontrer </a:t>
            </a:r>
            <a:b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</a:b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«2 mondes»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Permettre des échanges fructueux entre les deux.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Changer l’image des métiers techniques.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350336" y="3401587"/>
            <a:ext cx="2072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Réalisé sur demande dans des entreprises «proches» des centres scolaires.</a:t>
            </a:r>
          </a:p>
        </p:txBody>
      </p:sp>
      <p:sp>
        <p:nvSpPr>
          <p:cNvPr id="3" name="Rectangle 2"/>
          <p:cNvSpPr/>
          <p:nvPr/>
        </p:nvSpPr>
        <p:spPr>
          <a:xfrm>
            <a:off x="2983733" y="1977396"/>
            <a:ext cx="12218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chemeClr val="accent3">
                    <a:lumMod val="75000"/>
                  </a:schemeClr>
                </a:solidFill>
                <a:latin typeface="Candara" panose="020E0502030303020204" pitchFamily="34" charset="0"/>
              </a:rPr>
              <a:t>Qui?</a:t>
            </a:r>
            <a:endParaRPr lang="fr-CH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39586" y="1977396"/>
            <a:ext cx="15376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chemeClr val="accent3">
                    <a:lumMod val="75000"/>
                  </a:schemeClr>
                </a:solidFill>
                <a:latin typeface="Candara" panose="020E0502030303020204" pitchFamily="34" charset="0"/>
              </a:rPr>
              <a:t>Quoi?</a:t>
            </a:r>
            <a:endParaRPr lang="fr-CH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10110" y="1977396"/>
            <a:ext cx="26100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chemeClr val="accent3">
                    <a:lumMod val="75000"/>
                  </a:schemeClr>
                </a:solidFill>
                <a:latin typeface="Candara" panose="020E0502030303020204" pitchFamily="34" charset="0"/>
              </a:rPr>
              <a:t>Pourquoi?</a:t>
            </a:r>
            <a:endParaRPr lang="fr-CH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516920" y="1977396"/>
            <a:ext cx="19800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chemeClr val="accent3">
                    <a:lumMod val="75000"/>
                  </a:schemeClr>
                </a:solidFill>
                <a:latin typeface="Candara" panose="020E0502030303020204" pitchFamily="34" charset="0"/>
              </a:rPr>
              <a:t>Quand?</a:t>
            </a:r>
            <a:endParaRPr lang="fr-CH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 rot="18796836">
            <a:off x="1015769" y="448456"/>
            <a:ext cx="1683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3200" dirty="0">
                <a:solidFill>
                  <a:schemeClr val="bg1"/>
                </a:solidFill>
                <a:latin typeface="Candara" panose="020E0502030303020204" pitchFamily="34" charset="0"/>
              </a:rPr>
              <a:t>Exemple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0" y="0"/>
            <a:ext cx="9230061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  <a:latin typeface="+mj-lt"/>
              </a:rPr>
              <a:t>Exemple de mesure - A la découverte du savoir faire technique 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3485" y="4124710"/>
            <a:ext cx="2290991" cy="217866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236" y="1544003"/>
            <a:ext cx="2256113" cy="14743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0205" y="2178268"/>
            <a:ext cx="1764606" cy="16801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371" y="3257388"/>
            <a:ext cx="2230978" cy="203749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6174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578081" y="3519920"/>
            <a:ext cx="19320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Enseignants 9 à 11 </a:t>
            </a:r>
            <a:r>
              <a:rPr lang="fr-CH" sz="14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HarmoS</a:t>
            </a: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.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Mathématique, technique et travaux manuels.</a:t>
            </a:r>
          </a:p>
          <a:p>
            <a:endParaRPr lang="fr-CH" sz="1400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709222" y="3519920"/>
            <a:ext cx="21901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Mise en place d’une imprimante 3D dans l’école ainsi que de modules pédagogiques.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889931" y="3519919"/>
            <a:ext cx="20721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Objectifs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Equiper les écoles de telles machines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Intégrer la technologie à des projets pédagogiques réalisés par des élèves.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242300" y="3519919"/>
            <a:ext cx="2072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Réalisé sur demande et par ordre d’arrivée.</a:t>
            </a:r>
          </a:p>
        </p:txBody>
      </p:sp>
      <p:sp>
        <p:nvSpPr>
          <p:cNvPr id="3" name="Rectangle 2"/>
          <p:cNvSpPr/>
          <p:nvPr/>
        </p:nvSpPr>
        <p:spPr>
          <a:xfrm>
            <a:off x="1857506" y="2095729"/>
            <a:ext cx="12218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chemeClr val="accent3">
                    <a:lumMod val="75000"/>
                  </a:schemeClr>
                </a:solidFill>
                <a:latin typeface="Candara" panose="020E0502030303020204" pitchFamily="34" charset="0"/>
              </a:rPr>
              <a:t>Qui?</a:t>
            </a:r>
            <a:endParaRPr lang="fr-CH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13359" y="2095729"/>
            <a:ext cx="15376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chemeClr val="accent3">
                    <a:lumMod val="75000"/>
                  </a:schemeClr>
                </a:solidFill>
                <a:latin typeface="Candara" panose="020E0502030303020204" pitchFamily="34" charset="0"/>
              </a:rPr>
              <a:t>Quoi?</a:t>
            </a:r>
            <a:endParaRPr lang="fr-CH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83883" y="2095729"/>
            <a:ext cx="26100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chemeClr val="accent3">
                    <a:lumMod val="75000"/>
                  </a:schemeClr>
                </a:solidFill>
                <a:latin typeface="Candara" panose="020E0502030303020204" pitchFamily="34" charset="0"/>
              </a:rPr>
              <a:t>Pourquoi?</a:t>
            </a:r>
            <a:endParaRPr lang="fr-CH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408884" y="2095729"/>
            <a:ext cx="19800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chemeClr val="accent3">
                    <a:lumMod val="75000"/>
                  </a:schemeClr>
                </a:solidFill>
                <a:latin typeface="Candara" panose="020E0502030303020204" pitchFamily="34" charset="0"/>
              </a:rPr>
              <a:t>Quand?</a:t>
            </a:r>
            <a:endParaRPr lang="fr-CH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 rot="18796836">
            <a:off x="1015769" y="448456"/>
            <a:ext cx="1683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3200" dirty="0">
                <a:solidFill>
                  <a:schemeClr val="bg1"/>
                </a:solidFill>
                <a:latin typeface="Candara" panose="020E0502030303020204" pitchFamily="34" charset="0"/>
              </a:rPr>
              <a:t>Exemple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0" y="0"/>
            <a:ext cx="9230061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  <a:latin typeface="+mj-lt"/>
              </a:rPr>
              <a:t>Exemple de mesure - Des imprimantes 3D dans les écoles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302781" y="5433414"/>
            <a:ext cx="50116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Imprimantes  - sponsors locaux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Modules pédagogiques en cours de création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Modules de formation des enseignants en cours de création</a:t>
            </a:r>
          </a:p>
          <a:p>
            <a:endParaRPr lang="fr-CH" sz="1400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Formation des enseignants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13561" y="5174944"/>
            <a:ext cx="313739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chemeClr val="accent3">
                    <a:lumMod val="75000"/>
                  </a:schemeClr>
                </a:solidFill>
                <a:latin typeface="Candara" panose="020E0502030303020204" pitchFamily="34" charset="0"/>
              </a:rPr>
              <a:t>Implications</a:t>
            </a:r>
            <a:endParaRPr lang="fr-CH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49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508156" y="3250980"/>
            <a:ext cx="19320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Enseignants de 9 à 11 </a:t>
            </a:r>
            <a:r>
              <a:rPr lang="fr-CH" sz="14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HarmoS</a:t>
            </a:r>
            <a:endParaRPr lang="fr-CH" sz="1400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Directions d’écoles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Responsables des offices d’orientation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440193" y="3250979"/>
            <a:ext cx="25496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1 mercredi après-midi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Participants regroupés par centres scolaires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Présentations en classe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importance de la voie de l’apprentissage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Les voies de 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#</a:t>
            </a:r>
            <a:r>
              <a:rPr lang="fr-CH" sz="14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bepog</a:t>
            </a:r>
            <a:endParaRPr lang="fr-CH" sz="1400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Visite d’une entreprise industrielle incluant une discussion avec les apprentis et les responsables de formation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100227" y="3250980"/>
            <a:ext cx="20721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Découvrir le potentiel des métiers dans l’industrie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Echanger avec des industriels et des apprentis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172375" y="3250980"/>
            <a:ext cx="20721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Projet pilote sur Neuchâtel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Déjà 5 groupes de 30 personnes, prochaine série à la rentrée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Feed-back très positif</a:t>
            </a:r>
          </a:p>
        </p:txBody>
      </p:sp>
      <p:sp>
        <p:nvSpPr>
          <p:cNvPr id="3" name="Rectangle 2"/>
          <p:cNvSpPr/>
          <p:nvPr/>
        </p:nvSpPr>
        <p:spPr>
          <a:xfrm>
            <a:off x="1787581" y="1826789"/>
            <a:ext cx="12218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chemeClr val="accent3">
                    <a:lumMod val="75000"/>
                  </a:schemeClr>
                </a:solidFill>
                <a:latin typeface="Candara" panose="020E0502030303020204" pitchFamily="34" charset="0"/>
              </a:rPr>
              <a:t>Qui?</a:t>
            </a:r>
            <a:endParaRPr lang="fr-CH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43434" y="1826789"/>
            <a:ext cx="15376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chemeClr val="accent3">
                    <a:lumMod val="75000"/>
                  </a:schemeClr>
                </a:solidFill>
                <a:latin typeface="Candara" panose="020E0502030303020204" pitchFamily="34" charset="0"/>
              </a:rPr>
              <a:t>Quoi?</a:t>
            </a:r>
            <a:endParaRPr lang="fr-CH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13958" y="1826789"/>
            <a:ext cx="26100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chemeClr val="accent3">
                    <a:lumMod val="75000"/>
                  </a:schemeClr>
                </a:solidFill>
                <a:latin typeface="Candara" panose="020E0502030303020204" pitchFamily="34" charset="0"/>
              </a:rPr>
              <a:t>Pourquoi?</a:t>
            </a:r>
            <a:endParaRPr lang="fr-CH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38959" y="1826789"/>
            <a:ext cx="19800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chemeClr val="accent3">
                    <a:lumMod val="75000"/>
                  </a:schemeClr>
                </a:solidFill>
                <a:latin typeface="Candara" panose="020E0502030303020204" pitchFamily="34" charset="0"/>
              </a:rPr>
              <a:t>Quand?</a:t>
            </a:r>
            <a:endParaRPr lang="fr-CH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 rot="18796836">
            <a:off x="1015769" y="448456"/>
            <a:ext cx="1683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3200" dirty="0">
                <a:solidFill>
                  <a:schemeClr val="bg1"/>
                </a:solidFill>
                <a:latin typeface="Candara" panose="020E0502030303020204" pitchFamily="34" charset="0"/>
              </a:rPr>
              <a:t>Exemple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1" y="0"/>
            <a:ext cx="6572922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  <a:latin typeface="+mj-lt"/>
              </a:rPr>
              <a:t>Exemple de mesure – Visites d’entreprises</a:t>
            </a:r>
          </a:p>
        </p:txBody>
      </p:sp>
    </p:spTree>
    <p:extLst>
      <p:ext uri="{BB962C8B-B14F-4D97-AF65-F5344CB8AC3E}">
        <p14:creationId xmlns:p14="http://schemas.microsoft.com/office/powerpoint/2010/main" val="343075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578081" y="3353176"/>
            <a:ext cx="19320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Filles et garçons 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13-15 ans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9 à 11 </a:t>
            </a:r>
            <a:r>
              <a:rPr lang="fr-CH" sz="14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HarmoS</a:t>
            </a: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709222" y="3353177"/>
            <a:ext cx="21901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Immersion dans l’univers de l’impression 3d au </a:t>
            </a:r>
            <a:r>
              <a:rPr lang="fr-CH" sz="14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Fab</a:t>
            </a: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fr-CH" sz="14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Lab</a:t>
            </a: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 (Neuchâtel mais bientôt Delémont).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1 – Découverte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2 –Mise en pratique.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889931" y="3353177"/>
            <a:ext cx="2072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Comprendre le processus de conception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Explorer les potentialités de l’impression 3D.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242300" y="3353177"/>
            <a:ext cx="2072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Réalisé sur demande.</a:t>
            </a:r>
          </a:p>
        </p:txBody>
      </p:sp>
      <p:sp>
        <p:nvSpPr>
          <p:cNvPr id="3" name="Rectangle 2"/>
          <p:cNvSpPr/>
          <p:nvPr/>
        </p:nvSpPr>
        <p:spPr>
          <a:xfrm>
            <a:off x="1857506" y="1928986"/>
            <a:ext cx="12218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Qui?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13359" y="1928986"/>
            <a:ext cx="15376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Quoi?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83883" y="1928986"/>
            <a:ext cx="26100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Pourquoi?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408884" y="1928986"/>
            <a:ext cx="19800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Quand?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0" y="0"/>
            <a:ext cx="9230061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  <a:latin typeface="+mj-lt"/>
              </a:rPr>
              <a:t>Exemple de mesure – A la découverte de l’impression 3D</a:t>
            </a:r>
          </a:p>
        </p:txBody>
      </p:sp>
    </p:spTree>
    <p:extLst>
      <p:ext uri="{BB962C8B-B14F-4D97-AF65-F5344CB8AC3E}">
        <p14:creationId xmlns:p14="http://schemas.microsoft.com/office/powerpoint/2010/main" val="2698947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578081" y="3380070"/>
            <a:ext cx="19320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Filles et garçons 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13-16 ans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9 à 11 </a:t>
            </a:r>
            <a:r>
              <a:rPr lang="fr-CH" sz="14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HarmoS</a:t>
            </a: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709222" y="3380071"/>
            <a:ext cx="21901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Présentation du métier d’ingénieur grâce à des clips vidéos et témoignages.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Modules de 45 min. ou 90 min.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889931" y="3380071"/>
            <a:ext cx="20721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Objectifs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Découvrir le lien entre les grandes inventions. humaines et la créativité technologique.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Débattre du rôle des métiers techniques et du rôle de l’ingénierie dans la société.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242300" y="3380071"/>
            <a:ext cx="2072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Réalisé sur demande.</a:t>
            </a:r>
          </a:p>
        </p:txBody>
      </p:sp>
      <p:sp>
        <p:nvSpPr>
          <p:cNvPr id="3" name="Rectangle 2"/>
          <p:cNvSpPr/>
          <p:nvPr/>
        </p:nvSpPr>
        <p:spPr>
          <a:xfrm>
            <a:off x="1857506" y="1955880"/>
            <a:ext cx="12218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Qui?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13359" y="1955880"/>
            <a:ext cx="15376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Quoi?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83883" y="1955880"/>
            <a:ext cx="26100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Pourquoi?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408884" y="1955880"/>
            <a:ext cx="19800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Quand?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0" y="0"/>
            <a:ext cx="9638852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  <a:latin typeface="+mj-lt"/>
              </a:rPr>
              <a:t>Exemple de mesure - L’ingénieur au cœur des grandes inventions</a:t>
            </a:r>
          </a:p>
        </p:txBody>
      </p:sp>
    </p:spTree>
    <p:extLst>
      <p:ext uri="{BB962C8B-B14F-4D97-AF65-F5344CB8AC3E}">
        <p14:creationId xmlns:p14="http://schemas.microsoft.com/office/powerpoint/2010/main" val="4025832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545809" y="3369313"/>
            <a:ext cx="19320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Filles et garçons 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11-12 ans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7 </a:t>
            </a:r>
            <a:r>
              <a:rPr lang="fr-CH" sz="14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HarmoS</a:t>
            </a:r>
            <a:endParaRPr lang="fr-CH" sz="1400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676950" y="3369313"/>
            <a:ext cx="219013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Atelier pratique clé en main avec l’intervention d’un médiateur de l’EPFL durant 4 périodes.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2 ateliers disponibles: couleur, lumière, écran et machines électriques.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857659" y="3369313"/>
            <a:ext cx="20721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Objectifs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Sensibiliser les élèves 7P aux sciences expérimentales et à la technologie.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Eveiller l’intérêt.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Donner un outil aux enseignants.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210028" y="3369314"/>
            <a:ext cx="2072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Réalisé sur demande.</a:t>
            </a:r>
          </a:p>
        </p:txBody>
      </p:sp>
      <p:sp>
        <p:nvSpPr>
          <p:cNvPr id="3" name="Rectangle 2"/>
          <p:cNvSpPr/>
          <p:nvPr/>
        </p:nvSpPr>
        <p:spPr>
          <a:xfrm>
            <a:off x="1825234" y="1945123"/>
            <a:ext cx="12218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Qui?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81087" y="1945123"/>
            <a:ext cx="15376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Quoi?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51611" y="1945123"/>
            <a:ext cx="26100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Pourquoi?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76612" y="1945123"/>
            <a:ext cx="19800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Quand?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0" y="0"/>
            <a:ext cx="9638852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  <a:latin typeface="+mj-lt"/>
              </a:rPr>
              <a:t>Exemple de mesure - Atelier scientifique et technique en classe</a:t>
            </a:r>
          </a:p>
        </p:txBody>
      </p:sp>
    </p:spTree>
    <p:extLst>
      <p:ext uri="{BB962C8B-B14F-4D97-AF65-F5344CB8AC3E}">
        <p14:creationId xmlns:p14="http://schemas.microsoft.com/office/powerpoint/2010/main" val="226403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535050" y="3213327"/>
            <a:ext cx="19320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Filles et garçons 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13-15 ans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9 à 11 </a:t>
            </a:r>
            <a:r>
              <a:rPr lang="fr-CH" sz="14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HarmoS</a:t>
            </a: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666191" y="3213328"/>
            <a:ext cx="219013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Cours de sciences à thèmes réalisés en collaboration par des enseignants et des professionnels de la technique.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6 leçons dans l’année.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Matériel pédagogique.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GPS, iPod, Microscope, Wifi, etc…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846900" y="3213327"/>
            <a:ext cx="20721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Objectifs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Découvrir la science et la haute technologie avec la passion de professionnels.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Donner un outils réutilisable aux enseignants.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199269" y="3213328"/>
            <a:ext cx="2072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Réalisé sur demande.</a:t>
            </a:r>
          </a:p>
        </p:txBody>
      </p:sp>
      <p:sp>
        <p:nvSpPr>
          <p:cNvPr id="3" name="Rectangle 2"/>
          <p:cNvSpPr/>
          <p:nvPr/>
        </p:nvSpPr>
        <p:spPr>
          <a:xfrm>
            <a:off x="1814475" y="1789137"/>
            <a:ext cx="12218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Qui?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70328" y="1789137"/>
            <a:ext cx="15376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Quoi?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40852" y="1789137"/>
            <a:ext cx="26100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Pourquoi?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65853" y="1789137"/>
            <a:ext cx="19800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4400" b="1" dirty="0">
                <a:solidFill>
                  <a:srgbClr val="1B5EA1"/>
                </a:solidFill>
                <a:latin typeface="Candara" panose="020E0502030303020204" pitchFamily="34" charset="0"/>
              </a:rPr>
              <a:t>Quand?</a:t>
            </a:r>
            <a:endParaRPr lang="fr-CH" sz="4400" dirty="0">
              <a:solidFill>
                <a:srgbClr val="1B5EA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0" y="0"/>
            <a:ext cx="5109882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  <a:latin typeface="+mj-lt"/>
              </a:rPr>
              <a:t>Exemple de mesure – Tech’Ecole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0" y="516483"/>
            <a:ext cx="5107928" cy="369332"/>
          </a:xfrm>
          <a:prstGeom prst="rect">
            <a:avLst/>
          </a:prstGeom>
          <a:solidFill>
            <a:srgbClr val="1B5EA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CH" dirty="0"/>
              <a:t>Des professionnels animent des ateliers</a:t>
            </a:r>
          </a:p>
        </p:txBody>
      </p:sp>
    </p:spTree>
    <p:extLst>
      <p:ext uri="{BB962C8B-B14F-4D97-AF65-F5344CB8AC3E}">
        <p14:creationId xmlns:p14="http://schemas.microsoft.com/office/powerpoint/2010/main" val="1110652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390858"/>
              </p:ext>
            </p:extLst>
          </p:nvPr>
        </p:nvGraphicFramePr>
        <p:xfrm>
          <a:off x="128701" y="940896"/>
          <a:ext cx="7209902" cy="203229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44519">
                  <a:extLst>
                    <a:ext uri="{9D8B030D-6E8A-4147-A177-3AD203B41FA5}">
                      <a16:colId xmlns:a16="http://schemas.microsoft.com/office/drawing/2014/main" val="2966778307"/>
                    </a:ext>
                  </a:extLst>
                </a:gridCol>
                <a:gridCol w="2089085">
                  <a:extLst>
                    <a:ext uri="{9D8B030D-6E8A-4147-A177-3AD203B41FA5}">
                      <a16:colId xmlns:a16="http://schemas.microsoft.com/office/drawing/2014/main" val="2559439666"/>
                    </a:ext>
                  </a:extLst>
                </a:gridCol>
                <a:gridCol w="1676298">
                  <a:extLst>
                    <a:ext uri="{9D8B030D-6E8A-4147-A177-3AD203B41FA5}">
                      <a16:colId xmlns:a16="http://schemas.microsoft.com/office/drawing/2014/main" val="4227731447"/>
                    </a:ext>
                  </a:extLst>
                </a:gridCol>
              </a:tblGrid>
              <a:tr h="5080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Besoins (sur 3 ans)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Argent public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Argent privé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0350893"/>
                  </a:ext>
                </a:extLst>
              </a:tr>
              <a:tr h="5080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Mesures (sensibilisation, etc.)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510 KCHF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700 KCHF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773538"/>
                  </a:ext>
                </a:extLst>
              </a:tr>
              <a:tr h="5080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Animation, réalisation, gestion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300 KCHF</a:t>
                      </a:r>
                      <a:endParaRPr lang="fr-CH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200 KCHF</a:t>
                      </a:r>
                      <a:endParaRPr lang="fr-CH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810457"/>
                  </a:ext>
                </a:extLst>
              </a:tr>
              <a:tr h="5080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Total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810 KCHF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900 KCHF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86360"/>
                  </a:ext>
                </a:extLst>
              </a:tr>
            </a:tbl>
          </a:graphicData>
        </a:graphic>
      </p:graphicFrame>
      <p:sp>
        <p:nvSpPr>
          <p:cNvPr id="9" name="Titre 1"/>
          <p:cNvSpPr txBox="1">
            <a:spLocks/>
          </p:cNvSpPr>
          <p:nvPr/>
        </p:nvSpPr>
        <p:spPr bwMode="auto">
          <a:xfrm>
            <a:off x="0" y="0"/>
            <a:ext cx="3052482" cy="52322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fr-CH" sz="2800" dirty="0">
                <a:solidFill>
                  <a:schemeClr val="bg1"/>
                </a:solidFill>
                <a:ea typeface="+mn-ea"/>
                <a:cs typeface="+mn-cs"/>
              </a:rPr>
              <a:t>Financement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131416" y="3043124"/>
            <a:ext cx="2356742" cy="189564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latin typeface="Calibri Light" panose="020F03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52932" y="3135580"/>
            <a:ext cx="2302293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Sponsors industriels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Présence sur la page «donateurs» du site web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Présents dans le rapport annuel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Mise en valeur RP lors des événements et activités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endParaRPr lang="fr-CH" sz="14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endParaRPr lang="fr-CH" sz="14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Exemple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Affolter – visites d’entreprise HEP BEJUNE</a:t>
            </a:r>
          </a:p>
          <a:p>
            <a:endParaRPr lang="fr-CH" sz="14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Entreprise qui offre une imprimante 3D</a:t>
            </a:r>
          </a:p>
        </p:txBody>
      </p:sp>
      <p:sp>
        <p:nvSpPr>
          <p:cNvPr id="8" name="Rectangle 7"/>
          <p:cNvSpPr/>
          <p:nvPr/>
        </p:nvSpPr>
        <p:spPr>
          <a:xfrm>
            <a:off x="2558996" y="3043124"/>
            <a:ext cx="2356742" cy="240078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latin typeface="Calibri Light" panose="020F03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613445" y="3145628"/>
            <a:ext cx="230229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Donateurs instit.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Présence sur la page «donateurs» du site web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Présents dans le rapport annuel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Mise en valeur RP par activités et globale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Adapté en fonction des politiques des entreprises donatrices et des dons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endParaRPr lang="fr-CH" sz="14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Exemple 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Commune de Saint-Imier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Cours de robotique pour les enfants</a:t>
            </a: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3856" y="940896"/>
            <a:ext cx="4491960" cy="3045199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131416" y="5031222"/>
            <a:ext cx="2356742" cy="154040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latin typeface="Calibri Light" panose="020F03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80235" y="3043124"/>
            <a:ext cx="2356742" cy="189564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latin typeface="Calibri Light" panose="020F0302020204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001751" y="3135580"/>
            <a:ext cx="23022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Globaux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Soutiennent l’ensemble du projet #</a:t>
            </a:r>
            <a:r>
              <a:rPr lang="fr-CH" sz="14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bepog</a:t>
            </a:r>
            <a:endParaRPr lang="fr-CH" sz="14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endParaRPr lang="fr-CH" sz="14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980235" y="5031222"/>
            <a:ext cx="2356742" cy="154040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latin typeface="Calibri Light" panose="020F03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541238" y="5513840"/>
            <a:ext cx="2374500" cy="105778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latin typeface="Calibri Light" panose="020F030202020403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968818" y="5170201"/>
            <a:ext cx="230229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Par projet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Soutiennent des activités spécifiques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573865" y="5285361"/>
            <a:ext cx="2715511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Recherches de nouveaux partenaires et donateurs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0679" y="4462091"/>
            <a:ext cx="1510864" cy="182332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453856" y="4076214"/>
            <a:ext cx="4491960" cy="2495407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3079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53921" y="4431041"/>
            <a:ext cx="8365253" cy="1380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H" sz="2400" b="1" dirty="0">
                <a:solidFill>
                  <a:schemeClr val="bg1">
                    <a:lumMod val="50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sauvegarde de l’Arc jurassien des microtechniques passe par la formation et la valorisation des métiers techniques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H" sz="2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Avec #</a:t>
            </a:r>
            <a:r>
              <a:rPr lang="fr-CH" sz="24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bepog</a:t>
            </a:r>
            <a:r>
              <a:rPr lang="fr-CH" sz="2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nous agissons aujourd’hui pour le succès de demain</a:t>
            </a:r>
            <a:endParaRPr lang="fr-CH" sz="2400" dirty="0">
              <a:solidFill>
                <a:schemeClr val="bg1">
                  <a:lumMod val="50000"/>
                </a:schemeClr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305" y="2454873"/>
            <a:ext cx="2605847" cy="160638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000454">
            <a:off x="5007476" y="2567116"/>
            <a:ext cx="1479442" cy="175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3444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3511</TotalTime>
  <Words>1596</Words>
  <Application>Microsoft Office PowerPoint</Application>
  <PresentationFormat>Grand écran</PresentationFormat>
  <Paragraphs>385</Paragraphs>
  <Slides>24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Candara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Propriétaire</dc:creator>
  <cp:lastModifiedBy>Pierre-Yves Kohler</cp:lastModifiedBy>
  <cp:revision>400</cp:revision>
  <cp:lastPrinted>2016-02-17T05:57:54Z</cp:lastPrinted>
  <dcterms:created xsi:type="dcterms:W3CDTF">2014-09-26T13:18:39Z</dcterms:created>
  <dcterms:modified xsi:type="dcterms:W3CDTF">2016-10-11T14:05:50Z</dcterms:modified>
</cp:coreProperties>
</file>