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6" r:id="rId2"/>
    <p:sldId id="257" r:id="rId3"/>
    <p:sldId id="258" r:id="rId4"/>
    <p:sldId id="259" r:id="rId5"/>
    <p:sldId id="260" r:id="rId6"/>
    <p:sldId id="284" r:id="rId7"/>
    <p:sldId id="261" r:id="rId8"/>
    <p:sldId id="279" r:id="rId9"/>
    <p:sldId id="263" r:id="rId10"/>
    <p:sldId id="262" r:id="rId11"/>
    <p:sldId id="280" r:id="rId12"/>
    <p:sldId id="276" r:id="rId13"/>
    <p:sldId id="288" r:id="rId14"/>
    <p:sldId id="291" r:id="rId15"/>
    <p:sldId id="282" r:id="rId16"/>
    <p:sldId id="290" r:id="rId17"/>
    <p:sldId id="283" r:id="rId18"/>
    <p:sldId id="289" r:id="rId19"/>
    <p:sldId id="277" r:id="rId20"/>
    <p:sldId id="285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>
        <p:scale>
          <a:sx n="100" d="100"/>
          <a:sy n="100" d="100"/>
        </p:scale>
        <p:origin x="-273" y="-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Création et production</c:v>
                </c:pt>
                <c:pt idx="1">
                  <c:v>Campagne et projets</c:v>
                </c:pt>
                <c:pt idx="2">
                  <c:v>Stands</c:v>
                </c:pt>
                <c:pt idx="3">
                  <c:v>Suivi et indicateurs</c:v>
                </c:pt>
                <c:pt idx="4">
                  <c:v>Animation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140000</c:v>
                </c:pt>
                <c:pt idx="1">
                  <c:v>150000</c:v>
                </c:pt>
                <c:pt idx="2">
                  <c:v>50000</c:v>
                </c:pt>
                <c:pt idx="3">
                  <c:v>10000</c:v>
                </c:pt>
                <c:pt idx="4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A-4597-8380-35C87A30975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Création et production</c:v>
                </c:pt>
                <c:pt idx="1">
                  <c:v>Campagne et projets</c:v>
                </c:pt>
                <c:pt idx="2">
                  <c:v>Stands</c:v>
                </c:pt>
                <c:pt idx="3">
                  <c:v>Suivi et indicateurs</c:v>
                </c:pt>
                <c:pt idx="4">
                  <c:v>Animation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35000</c:v>
                </c:pt>
                <c:pt idx="1">
                  <c:v>160000</c:v>
                </c:pt>
                <c:pt idx="2">
                  <c:v>35000</c:v>
                </c:pt>
                <c:pt idx="3">
                  <c:v>0</c:v>
                </c:pt>
                <c:pt idx="4">
                  <c:v>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A-4597-8380-35C87A309750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Création et production</c:v>
                </c:pt>
                <c:pt idx="1">
                  <c:v>Campagne et projets</c:v>
                </c:pt>
                <c:pt idx="2">
                  <c:v>Stands</c:v>
                </c:pt>
                <c:pt idx="3">
                  <c:v>Suivi et indicateurs</c:v>
                </c:pt>
                <c:pt idx="4">
                  <c:v>Animation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15000</c:v>
                </c:pt>
                <c:pt idx="1">
                  <c:v>160000</c:v>
                </c:pt>
                <c:pt idx="2">
                  <c:v>20000</c:v>
                </c:pt>
                <c:pt idx="3">
                  <c:v>10000</c:v>
                </c:pt>
                <c:pt idx="4">
                  <c:v>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9A-4597-8380-35C87A309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466504"/>
        <c:axId val="367462568"/>
      </c:barChart>
      <c:catAx>
        <c:axId val="36746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67462568"/>
        <c:crosses val="autoZero"/>
        <c:auto val="1"/>
        <c:lblAlgn val="ctr"/>
        <c:lblOffset val="100"/>
        <c:noMultiLvlLbl val="0"/>
      </c:catAx>
      <c:valAx>
        <c:axId val="36746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6746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1293220534579"/>
          <c:y val="0.21907053375556887"/>
          <c:w val="0.54147018615345011"/>
          <c:h val="0.68691439594942183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E7F-4213-979B-7C7A4F620FA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7F-4213-979B-7C7A4F620FA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7F-4213-979B-7C7A4F620FA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7F-4213-979B-7C7A4F620FA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E7F-4213-979B-7C7A4F620FAF}"/>
              </c:ext>
            </c:extLst>
          </c:dPt>
          <c:dLbls>
            <c:dLbl>
              <c:idx val="0"/>
              <c:layout>
                <c:manualLayout>
                  <c:x val="0.15783540022547904"/>
                  <c:y val="-0.114418022189888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7F-4213-979B-7C7A4F620FAF}"/>
                </c:ext>
              </c:extLst>
            </c:dLbl>
            <c:dLbl>
              <c:idx val="1"/>
              <c:layout>
                <c:manualLayout>
                  <c:x val="0.24239007891770012"/>
                  <c:y val="2.860450554747221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7F-4213-979B-7C7A4F620FAF}"/>
                </c:ext>
              </c:extLst>
            </c:dLbl>
            <c:dLbl>
              <c:idx val="2"/>
              <c:layout>
                <c:manualLayout>
                  <c:x val="-0.19165727170236754"/>
                  <c:y val="0.1322958381570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7F-4213-979B-7C7A4F620FAF}"/>
                </c:ext>
              </c:extLst>
            </c:dLbl>
            <c:dLbl>
              <c:idx val="3"/>
              <c:layout>
                <c:manualLayout>
                  <c:x val="-0.16910935738444194"/>
                  <c:y val="-4.290675832120832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7F-4213-979B-7C7A4F620FAF}"/>
                </c:ext>
              </c:extLst>
            </c:dLbl>
            <c:dLbl>
              <c:idx val="4"/>
              <c:layout>
                <c:manualLayout>
                  <c:x val="-0.14374295377677565"/>
                  <c:y val="-9.65402062227187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7F-4213-979B-7C7A4F620FA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Feuil1!$A$2:$A$6</c:f>
              <c:strCache>
                <c:ptCount val="5"/>
                <c:pt idx="0">
                  <c:v>Création et production</c:v>
                </c:pt>
                <c:pt idx="1">
                  <c:v>Campagne et projets</c:v>
                </c:pt>
                <c:pt idx="2">
                  <c:v>Stands</c:v>
                </c:pt>
                <c:pt idx="3">
                  <c:v>Suivi et indicateurs</c:v>
                </c:pt>
                <c:pt idx="4">
                  <c:v>Animation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190000</c:v>
                </c:pt>
                <c:pt idx="1">
                  <c:v>470000</c:v>
                </c:pt>
                <c:pt idx="2">
                  <c:v>105000</c:v>
                </c:pt>
                <c:pt idx="3">
                  <c:v>20000</c:v>
                </c:pt>
                <c:pt idx="4">
                  <c:v>195000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F-4213-979B-7C7A4F620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4F6F5-3EC5-4A08-B771-5336EA1A9485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AC375-25E8-47FB-9BF3-13B972D8D168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89946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16576" y="10237216"/>
            <a:ext cx="2919748" cy="5388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6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9835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3" name="Espace réservé du numéro de diapositive 3"/>
          <p:cNvSpPr txBox="1">
            <a:spLocks noGrp="1"/>
          </p:cNvSpPr>
          <p:nvPr/>
        </p:nvSpPr>
        <p:spPr bwMode="auto">
          <a:xfrm>
            <a:off x="3816576" y="10237216"/>
            <a:ext cx="2919748" cy="5388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67" tIns="45785" rIns="91567" bIns="45785" anchor="b"/>
          <a:lstStyle/>
          <a:p>
            <a:pPr algn="r">
              <a:defRPr/>
            </a:pPr>
            <a:fld id="{9EE0FA3A-B1CA-43F6-A8A6-E88BE853BAF2}" type="slidenum">
              <a:rPr lang="fr-CH" sz="1200">
                <a:latin typeface="+mn-lt"/>
              </a:rPr>
              <a:pPr algn="r">
                <a:defRPr/>
              </a:pPr>
              <a:t>9</a:t>
            </a:fld>
            <a:endParaRPr lang="fr-CH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497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45757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0672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493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3946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0384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0115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461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5529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7328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2663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6628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DA87-DDAA-4B49-85D1-D207E76ECAE1}" type="datetimeFigureOut">
              <a:rPr lang="fr-CH" smtClean="0"/>
              <a:t>11.10.2016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6C9AD-E697-45BE-9244-2F528C39B696}" type="slidenum">
              <a:rPr lang="fr-CH" smtClean="0"/>
              <a:t>‹N°›</a:t>
            </a:fld>
            <a:endParaRPr lang="fr-CH"/>
          </a:p>
        </p:txBody>
      </p:sp>
      <p:pic>
        <p:nvPicPr>
          <p:cNvPr id="7" name="Image 6"/>
          <p:cNvPicPr/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243" y="123969"/>
            <a:ext cx="1784350" cy="5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3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54441" y="-161059"/>
            <a:ext cx="2758786" cy="1122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465" y="1934652"/>
            <a:ext cx="8623743" cy="29783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25669" y="4507255"/>
            <a:ext cx="6433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Fédérer la promotion des métiers techniques en Suisse occidentale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5505267" y="3273980"/>
            <a:ext cx="84270" cy="251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45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7441436" y="1640847"/>
            <a:ext cx="3815725" cy="3816724"/>
            <a:chOff x="7441436" y="1640847"/>
            <a:chExt cx="3815725" cy="3816724"/>
          </a:xfrm>
        </p:grpSpPr>
        <p:sp>
          <p:nvSpPr>
            <p:cNvPr id="4" name="Sous-titre 2"/>
            <p:cNvSpPr txBox="1">
              <a:spLocks/>
            </p:cNvSpPr>
            <p:nvPr/>
          </p:nvSpPr>
          <p:spPr>
            <a:xfrm>
              <a:off x="7543264" y="4013970"/>
              <a:ext cx="3713897" cy="14436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762" indent="0">
                <a:buFont typeface="Arial" panose="020B0604020202020204" pitchFamily="34" charset="0"/>
                <a:buNone/>
                <a:defRPr/>
              </a:pPr>
              <a:r>
                <a:rPr lang="fr-CH" sz="18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  <a:sym typeface="Wingdings" pitchFamily="2" charset="2"/>
                </a:rPr>
                <a:t>P</a:t>
              </a:r>
              <a:r>
                <a:rPr lang="fr-CH" sz="18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allier au manque de ressources humaines en matière de métiers techniques dans l’industrie </a:t>
              </a:r>
              <a:endParaRPr lang="fr-CH" sz="1600" dirty="0">
                <a:latin typeface="+mj-lt"/>
                <a:cs typeface="Arial" pitchFamily="34" charset="0"/>
              </a:endParaRPr>
            </a:p>
          </p:txBody>
        </p:sp>
        <p:pic>
          <p:nvPicPr>
            <p:cNvPr id="5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1436" y="1640847"/>
              <a:ext cx="3117456" cy="212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e 11"/>
          <p:cNvGrpSpPr/>
          <p:nvPr/>
        </p:nvGrpSpPr>
        <p:grpSpPr>
          <a:xfrm>
            <a:off x="1502709" y="934155"/>
            <a:ext cx="6913278" cy="5802401"/>
            <a:chOff x="5467490" y="1055599"/>
            <a:chExt cx="6913278" cy="5802401"/>
          </a:xfrm>
        </p:grpSpPr>
        <p:sp>
          <p:nvSpPr>
            <p:cNvPr id="8" name="Rectangle 7"/>
            <p:cNvSpPr/>
            <p:nvPr/>
          </p:nvSpPr>
          <p:spPr>
            <a:xfrm>
              <a:off x="5563897" y="3505249"/>
              <a:ext cx="6096000" cy="17543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68288" indent="-268288"/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En Suisse :</a:t>
              </a:r>
            </a:p>
            <a:p>
              <a:pPr marL="449263" indent="-449263">
                <a:buFont typeface="Candara" panose="020E0502030303020204" pitchFamily="34" charset="0"/>
                <a:buChar char="#"/>
              </a:pPr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Plus de 8’000 entreprises</a:t>
              </a:r>
              <a:r>
                <a:rPr lang="fr-CH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1</a:t>
              </a:r>
            </a:p>
            <a:p>
              <a:pPr marL="449263" indent="-449263">
                <a:buFont typeface="Candara" panose="020E0502030303020204" pitchFamily="34" charset="0"/>
                <a:buChar char="#"/>
              </a:pPr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Plus de 400’000 emplois en majorité qualifiés</a:t>
              </a:r>
              <a:r>
                <a:rPr lang="fr-CH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1</a:t>
              </a:r>
            </a:p>
            <a:p>
              <a:pPr marL="449263" indent="-449263">
                <a:buFont typeface="Candara" panose="020E0502030303020204" pitchFamily="34" charset="0"/>
                <a:buChar char="#"/>
              </a:pPr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Plus de 40’000 apprentis</a:t>
              </a:r>
              <a:r>
                <a:rPr lang="fr-CH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2</a:t>
              </a:r>
            </a:p>
            <a:p>
              <a:pPr marL="449263" indent="-449263">
                <a:buFont typeface="Candara" panose="020E0502030303020204" pitchFamily="34" charset="0"/>
                <a:buChar char="#"/>
              </a:pPr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95% de PME de moins de 10 employés</a:t>
              </a:r>
              <a:r>
                <a:rPr lang="fr-CH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2</a:t>
              </a:r>
            </a:p>
            <a:p>
              <a:pPr marL="449263" indent="-449263">
                <a:buFont typeface="Candara" panose="020E0502030303020204" pitchFamily="34" charset="0"/>
                <a:buChar char="#"/>
              </a:pPr>
              <a:r>
                <a:rPr lang="fr-CH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La population des PME est vieillissante</a:t>
              </a:r>
              <a:r>
                <a:rPr lang="fr-CH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84768" y="6334780"/>
              <a:ext cx="6096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fr-CH" sz="14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Sources: 	</a:t>
              </a:r>
              <a:r>
                <a:rPr lang="fr-CH" sz="1400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1 </a:t>
              </a:r>
              <a:r>
                <a:rPr lang="fr-CH" sz="14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Enquête </a:t>
              </a:r>
              <a:r>
                <a:rPr lang="fr-CH" sz="14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Swissmechanics</a:t>
              </a:r>
              <a:r>
                <a:rPr lang="fr-CH" sz="14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 Suisse romande</a:t>
              </a:r>
            </a:p>
            <a:p>
              <a:r>
                <a:rPr lang="fr-CH" sz="14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	</a:t>
              </a:r>
              <a:r>
                <a:rPr lang="fr-CH" sz="1400" baseline="300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2 </a:t>
              </a:r>
              <a:r>
                <a:rPr lang="fr-CH" sz="14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charset="0"/>
                </a:rPr>
                <a:t>Swissmem</a:t>
              </a:r>
              <a:endPara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endParaRPr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67490" y="1055599"/>
              <a:ext cx="3329756" cy="2052647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886380">
              <a:off x="5857577" y="1089246"/>
              <a:ext cx="2174209" cy="2574297"/>
            </a:xfrm>
            <a:prstGeom prst="rect">
              <a:avLst/>
            </a:prstGeom>
          </p:spPr>
        </p:pic>
      </p:grpSp>
      <p:sp>
        <p:nvSpPr>
          <p:cNvPr id="13" name="ZoneTexte 12"/>
          <p:cNvSpPr txBox="1"/>
          <p:nvPr/>
        </p:nvSpPr>
        <p:spPr>
          <a:xfrm>
            <a:off x="0" y="0"/>
            <a:ext cx="268085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Les origines</a:t>
            </a:r>
          </a:p>
        </p:txBody>
      </p:sp>
    </p:spTree>
    <p:extLst>
      <p:ext uri="{BB962C8B-B14F-4D97-AF65-F5344CB8AC3E}">
        <p14:creationId xmlns:p14="http://schemas.microsoft.com/office/powerpoint/2010/main" val="354803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0" y="0"/>
            <a:ext cx="34341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L’industrie en danger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630" y="3447430"/>
            <a:ext cx="24817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Le secteur industriel diminue au profit des autres domaines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237" y="1924451"/>
            <a:ext cx="1810670" cy="111619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248770" y="3447430"/>
            <a:ext cx="17959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Il manque des milliers d’ingénieurs et de praticiens en Suisse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4310" y="1785266"/>
            <a:ext cx="1194150" cy="13945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34405" y="3447430"/>
            <a:ext cx="170507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Les départs à la retraite ne sont pas compensés</a:t>
            </a:r>
          </a:p>
          <a:p>
            <a:pPr marL="0" lvl="2"/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Constructeurs de machines: 2100 formés pour 3200  à renouveler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446" y="1595521"/>
            <a:ext cx="1535555" cy="156716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641901" y="3392847"/>
            <a:ext cx="16217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Incidence des votations du 9 février: dépendance des ressources humaines de l’étranger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893774" y="3389161"/>
            <a:ext cx="181591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Image de l’industrie et de l’apprentissage</a:t>
            </a:r>
          </a:p>
          <a:p>
            <a:r>
              <a:rPr lang="fr-CH" sz="1400" i="1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«Tu as des capacités, tu fais des études»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06" t="4005" r="3574" b="4900"/>
          <a:stretch/>
        </p:blipFill>
        <p:spPr>
          <a:xfrm>
            <a:off x="9963954" y="1785266"/>
            <a:ext cx="1371601" cy="135636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01" y="1706621"/>
            <a:ext cx="1952222" cy="1691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00200" y="1949685"/>
            <a:ext cx="1213485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ectangle 20"/>
          <p:cNvSpPr/>
          <p:nvPr/>
        </p:nvSpPr>
        <p:spPr>
          <a:xfrm>
            <a:off x="582631" y="1949685"/>
            <a:ext cx="343200" cy="121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Rectangle 21"/>
          <p:cNvSpPr/>
          <p:nvPr/>
        </p:nvSpPr>
        <p:spPr>
          <a:xfrm>
            <a:off x="925831" y="5979512"/>
            <a:ext cx="10333759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altLang="fr-FR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De 2017 à 2021 il faudra recruter 17'000 personnes chaque année dans les métiers de l’industrie technique pour maintenir le nombre de personnes occupées  -  Etude </a:t>
            </a:r>
            <a:r>
              <a:rPr lang="fr-CH" altLang="fr-FR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Swissmem</a:t>
            </a:r>
            <a:r>
              <a:rPr lang="fr-CH" altLang="fr-FR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/BSS Basel 2016</a:t>
            </a:r>
          </a:p>
        </p:txBody>
      </p:sp>
    </p:spTree>
    <p:extLst>
      <p:ext uri="{BB962C8B-B14F-4D97-AF65-F5344CB8AC3E}">
        <p14:creationId xmlns:p14="http://schemas.microsoft.com/office/powerpoint/2010/main" val="3364762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828" y="2062051"/>
            <a:ext cx="1593496" cy="159349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70524">
            <a:off x="6344134" y="1868302"/>
            <a:ext cx="1280717" cy="17456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287" y="2095852"/>
            <a:ext cx="1559695" cy="15596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112" y="3899881"/>
            <a:ext cx="2728553" cy="55213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1094" y="3896371"/>
            <a:ext cx="2810863" cy="54894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476" y="3942972"/>
            <a:ext cx="1550629" cy="45574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535" y="1901808"/>
            <a:ext cx="1642046" cy="1678626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0" y="0"/>
            <a:ext cx="2471094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…et pourtant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80196" y="4732741"/>
            <a:ext cx="6433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A chaque instant de la journée et même pour les activités les plus banales, nous bénéficions des produits de l’industrie</a:t>
            </a:r>
          </a:p>
        </p:txBody>
      </p:sp>
    </p:spTree>
    <p:extLst>
      <p:ext uri="{BB962C8B-B14F-4D97-AF65-F5344CB8AC3E}">
        <p14:creationId xmlns:p14="http://schemas.microsoft.com/office/powerpoint/2010/main" val="2318074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849" y="2172592"/>
            <a:ext cx="1991878" cy="199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51546" y="4522797"/>
            <a:ext cx="3950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La voie de l’apprentissage n’est pas coupée du monde académique, de nombreuses passerelles permettent d’envisager toutes les carrières </a:t>
            </a:r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6229350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L’apprentissage: porte ouverte sur le futur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558" y="837743"/>
            <a:ext cx="4490088" cy="547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40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54" y="2193596"/>
            <a:ext cx="3160802" cy="19484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38327" y="1801906"/>
            <a:ext cx="2307948" cy="296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Rectangle 23"/>
          <p:cNvSpPr/>
          <p:nvPr/>
        </p:nvSpPr>
        <p:spPr>
          <a:xfrm>
            <a:off x="7656459" y="1867692"/>
            <a:ext cx="2307948" cy="296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" name="Rectangle 1"/>
          <p:cNvSpPr/>
          <p:nvPr/>
        </p:nvSpPr>
        <p:spPr>
          <a:xfrm>
            <a:off x="7736158" y="1946226"/>
            <a:ext cx="2152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Activités sur les cantons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de l’Arc Jurassien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2974" y="1885819"/>
            <a:ext cx="26043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Activités en Suisse romande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4211619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Un projet qui se décline</a:t>
            </a:r>
          </a:p>
        </p:txBody>
      </p:sp>
      <p:pic>
        <p:nvPicPr>
          <p:cNvPr id="12" name="Image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856" y="2648950"/>
            <a:ext cx="1784350" cy="59372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904" y="2715715"/>
            <a:ext cx="1904945" cy="58100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16006" y="3728807"/>
            <a:ext cx="22302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Déploiement de la marque #</a:t>
            </a:r>
            <a:r>
              <a:rPr lang="fr-CH" sz="12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bepog</a:t>
            </a:r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au niveau romand</a:t>
            </a:r>
          </a:p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Déploiement d’autres activités en suisse romande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736158" y="3822107"/>
            <a:ext cx="26043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Large programme d’activité sur </a:t>
            </a:r>
            <a:b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</a:br>
            <a:r>
              <a:rPr lang="fr-CH" sz="1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NE, JU, JUBE et VD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615456" y="4884051"/>
            <a:ext cx="2273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Les mesures spécifiques  à l’Arc jurassien ne figurent pas dans cette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11952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6229350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Travailler en commun en Suisse romande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593" y="2122051"/>
            <a:ext cx="550021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">
              <a:defRPr/>
            </a:pPr>
            <a:endParaRPr lang="fr-CH" b="1" dirty="0">
              <a:solidFill>
                <a:schemeClr val="bg1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pPr marL="4762">
              <a:defRPr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Objectifs</a:t>
            </a:r>
          </a:p>
          <a:p>
            <a:pPr marL="457200" indent="-457200">
              <a:spcBef>
                <a:spcPts val="12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Créer une marque forte pour personnifier notre 1</a:t>
            </a:r>
            <a:r>
              <a:rPr lang="fr-CH" baseline="30000" dirty="0">
                <a:solidFill>
                  <a:srgbClr val="0099CC"/>
                </a:solidFill>
                <a:latin typeface="+mj-lt"/>
              </a:rPr>
              <a:t>ère</a:t>
            </a:r>
            <a:r>
              <a:rPr lang="fr-CH" dirty="0">
                <a:solidFill>
                  <a:srgbClr val="0099CC"/>
                </a:solidFill>
                <a:latin typeface="+mj-lt"/>
              </a:rPr>
              <a:t> action</a:t>
            </a:r>
          </a:p>
          <a:p>
            <a:pPr marL="457200" indent="-457200">
              <a:spcBef>
                <a:spcPts val="12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Améliorer l’image du tissu industriel de Suisse romande</a:t>
            </a:r>
          </a:p>
          <a:p>
            <a:pPr marL="457200" indent="-457200">
              <a:spcBef>
                <a:spcPts val="12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Améliorer l’image des métiers techniques: dynamiques et innovants</a:t>
            </a:r>
          </a:p>
          <a:p>
            <a:pPr marL="457200" indent="-457200">
              <a:spcBef>
                <a:spcPts val="12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Faire découvrir les métiers techniques: perspectives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personnelles et professionnelles</a:t>
            </a:r>
          </a:p>
          <a:p>
            <a:pPr marL="457200" indent="-457200">
              <a:spcBef>
                <a:spcPts val="1200"/>
              </a:spcBef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Augmenter le nombre de jeunes en formation, en fédérant tous les acteurs impliqués</a:t>
            </a:r>
          </a:p>
          <a:p>
            <a:pPr marL="4762">
              <a:defRPr/>
            </a:pPr>
            <a:endParaRPr lang="fr-CH" b="1" dirty="0">
              <a:solidFill>
                <a:schemeClr val="bg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7590" y="2357495"/>
            <a:ext cx="4338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">
              <a:defRPr/>
            </a:pPr>
            <a:r>
              <a:rPr lang="fr-CH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Le 17.12.2015 - mise en place de la fondation </a:t>
            </a:r>
            <a:r>
              <a:rPr lang="fr-CH" b="1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FocusTECH</a:t>
            </a:r>
            <a:r>
              <a:rPr lang="fr-CH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br>
              <a:rPr lang="fr-CH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</a:br>
            <a:r>
              <a:rPr lang="fr-CH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de promotion des métiers techniques en suisse romande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94" y="783657"/>
            <a:ext cx="11399912" cy="13134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44272" y="749512"/>
            <a:ext cx="3159156" cy="1455352"/>
          </a:xfrm>
          <a:prstGeom prst="rect">
            <a:avLst/>
          </a:prstGeom>
          <a:solidFill>
            <a:srgbClr val="FFFFFF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2137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7813964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Les projets de valorisation des métiers techniques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01426" y="4923770"/>
            <a:ext cx="2292091" cy="1647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 commune de notoriété et d’image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sz="1400" dirty="0">
                <a:solidFill>
                  <a:srgbClr val="FF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Développement du concept vers la Suisse romande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b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Dès sept. 2015</a:t>
            </a:r>
          </a:p>
        </p:txBody>
      </p:sp>
      <p:pic>
        <p:nvPicPr>
          <p:cNvPr id="7" name="Image 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1762" y="1278081"/>
            <a:ext cx="2455145" cy="35126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10" name="Groupe 9"/>
          <p:cNvGrpSpPr/>
          <p:nvPr/>
        </p:nvGrpSpPr>
        <p:grpSpPr>
          <a:xfrm>
            <a:off x="6406002" y="1278081"/>
            <a:ext cx="2514600" cy="5293320"/>
            <a:chOff x="6406002" y="1278081"/>
            <a:chExt cx="2514600" cy="5293320"/>
          </a:xfrm>
        </p:grpSpPr>
        <p:sp>
          <p:nvSpPr>
            <p:cNvPr id="5" name="Rectangle 4"/>
            <p:cNvSpPr/>
            <p:nvPr/>
          </p:nvSpPr>
          <p:spPr>
            <a:xfrm>
              <a:off x="6406002" y="4923770"/>
              <a:ext cx="2473030" cy="1647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CH" dirty="0"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Autres projets envisagés, par exemple explore-</a:t>
              </a:r>
              <a:r>
                <a:rPr lang="fr-CH" dirty="0" err="1"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it</a:t>
              </a:r>
              <a:endParaRPr lang="fr-CH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CH" sz="1400" dirty="0">
                  <a:solidFill>
                    <a:srgbClr val="FF0000"/>
                  </a:solidFill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Développement du concept vers la Suisse romande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CH" b="1" dirty="0"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Dès 2017?</a:t>
              </a:r>
            </a:p>
          </p:txBody>
        </p:sp>
        <p:pic>
          <p:nvPicPr>
            <p:cNvPr id="1026" name="Picture 2" descr="explore invente et plu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7711" y="3546359"/>
              <a:ext cx="1714500" cy="91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6406002" y="1278081"/>
              <a:ext cx="2514600" cy="351262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06002" y="1278081"/>
              <a:ext cx="2514600" cy="1745674"/>
            </a:xfrm>
            <a:prstGeom prst="rect">
              <a:avLst/>
            </a:prstGeom>
          </p:spPr>
        </p:pic>
        <p:pic>
          <p:nvPicPr>
            <p:cNvPr id="1028" name="Picture 4" descr="Technik, Naturwissenschaften und Innovation in der Schul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6977" y="2817632"/>
              <a:ext cx="2152650" cy="666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170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741693" y="908707"/>
            <a:ext cx="426152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Fédérer les jeunes autour d’un team d’ambassadeurs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Casting et création d’un team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Films et photos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Communication et réseaux sociaux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Activités «jeunes»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Communication autour des salons professionnels</a:t>
            </a:r>
          </a:p>
          <a:p>
            <a:pPr marL="742950" lvl="1" indent="-285750">
              <a:buFont typeface="Candara" panose="020E0502030303020204" pitchFamily="34" charset="0"/>
              <a:buChar char="#"/>
            </a:pPr>
            <a:endParaRPr lang="fr-CH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457200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Changer la perception des adultes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Communication professionnelle et grand public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Activités «adultes»</a:t>
            </a:r>
          </a:p>
          <a:p>
            <a:pPr marL="914400" lvl="1" indent="-457200">
              <a:buFont typeface="Candara" panose="020E0502030303020204" pitchFamily="34" charset="0"/>
              <a:buChar char="#"/>
            </a:pPr>
            <a:r>
              <a:rPr lang="fr-CH" dirty="0">
                <a:solidFill>
                  <a:srgbClr val="0099CC"/>
                </a:solidFill>
                <a:latin typeface="+mj-lt"/>
              </a:rPr>
              <a:t>Communication autour des salons professionnels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0099CC"/>
              </a:solidFill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0"/>
            <a:ext cx="2291195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Les actions</a:t>
            </a:r>
          </a:p>
        </p:txBody>
      </p:sp>
      <p:pic>
        <p:nvPicPr>
          <p:cNvPr id="7" name="RVB_PRES_TEAM_BEPOG_GROUPE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433" y="1080655"/>
            <a:ext cx="6680567" cy="485582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64511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381" y="2272695"/>
            <a:ext cx="1162094" cy="1625362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133" y="2272695"/>
            <a:ext cx="1138918" cy="162536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710" y="2272695"/>
            <a:ext cx="2792183" cy="16550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2783" y="4289099"/>
            <a:ext cx="116918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Publicité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3 niveaux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Jeunes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671243" y="4289099"/>
            <a:ext cx="156684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RP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Technique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Enseignement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Grand public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04108" y="4286284"/>
            <a:ext cx="156684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Web et social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Constituer la communauté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Partager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6974" y="4289099"/>
            <a:ext cx="2426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Salons de la formation</a:t>
            </a:r>
          </a:p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Stands #</a:t>
            </a:r>
            <a:r>
              <a:rPr lang="fr-CH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bepog</a:t>
            </a:r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Matériel de présentation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Habillement</a:t>
            </a:r>
          </a:p>
          <a:p>
            <a:endParaRPr lang="fr-CH" sz="14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4478482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H" sz="2800" dirty="0">
                <a:solidFill>
                  <a:schemeClr val="bg1"/>
                </a:solidFill>
                <a:latin typeface="+mj-lt"/>
              </a:rPr>
              <a:t>Communication 2015- 2016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4713" y="2272695"/>
            <a:ext cx="3132320" cy="165506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597" y="2299280"/>
            <a:ext cx="811973" cy="1628483"/>
          </a:xfrm>
          <a:prstGeom prst="rect">
            <a:avLst/>
          </a:prstGeom>
        </p:spPr>
      </p:pic>
      <p:pic>
        <p:nvPicPr>
          <p:cNvPr id="15" name="Picture 2" descr="https://scontent-fra3-1.xx.fbcdn.net/hphotos-xaf1/t31.0-8/12484854_778100178990679_8254908240616718943_o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5571" y="2306834"/>
            <a:ext cx="1016826" cy="161249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9765020" y="4289099"/>
            <a:ext cx="19409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20 fiches métiers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Fiches métiers validées par les instances (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Swissmem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, CPIH)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Large diffusion 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Travail avec les offices d’orientation</a:t>
            </a: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endParaRPr lang="fr-CH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26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830" y="1528659"/>
            <a:ext cx="2433854" cy="172802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4" name="Titre 1"/>
          <p:cNvSpPr txBox="1">
            <a:spLocks/>
          </p:cNvSpPr>
          <p:nvPr/>
        </p:nvSpPr>
        <p:spPr bwMode="auto">
          <a:xfrm>
            <a:off x="-1" y="0"/>
            <a:ext cx="3875663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2016 - Prochaines étapes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844216" y="4291354"/>
            <a:ext cx="201003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Recherches de nouveaux partenaires et donateurs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71981" y="4244170"/>
            <a:ext cx="2187509" cy="1433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Continuer les actions sur le marché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Salons</a:t>
            </a:r>
            <a:b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</a:b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Publicité ciblée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RP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141" y="1979758"/>
            <a:ext cx="1491209" cy="21084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360442" y="4291354"/>
            <a:ext cx="158215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Réimprimer les fiches des métiers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30" y="1984502"/>
            <a:ext cx="1056012" cy="21179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12535" y="4291354"/>
            <a:ext cx="182555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Mettre en place la communication dans les écoles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4050" y="1979758"/>
            <a:ext cx="1513844" cy="210843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537636" y="4244170"/>
            <a:ext cx="2187509" cy="92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Autres projets</a:t>
            </a:r>
          </a:p>
          <a:p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Explore-</a:t>
            </a:r>
            <a:r>
              <a:rPr lang="fr-CH" sz="1400" dirty="0" err="1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it</a:t>
            </a:r>
            <a:r>
              <a:rPr lang="fr-CH" sz="1400" dirty="0">
                <a:solidFill>
                  <a:schemeClr val="bg1">
                    <a:lumMod val="50000"/>
                  </a:schemeClr>
                </a:solidFill>
                <a:latin typeface="+mj-lt"/>
                <a:cs typeface="Arial" charset="0"/>
              </a:rPr>
              <a:t> en Suisse romande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594" y="2345026"/>
            <a:ext cx="1510864" cy="1823320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23630" y="6046573"/>
            <a:ext cx="956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</a:rPr>
              <a:t>20 KCHF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919119" y="6047900"/>
            <a:ext cx="956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</a:rPr>
              <a:t>15 KCHF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408661" y="6046573"/>
            <a:ext cx="956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</a:rPr>
              <a:t>95 KCHF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7828864" y="6046573"/>
            <a:ext cx="107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solidFill>
                  <a:schemeClr val="bg1">
                    <a:lumMod val="50000"/>
                  </a:schemeClr>
                </a:solidFill>
              </a:rPr>
              <a:t>100 KCHF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054" y="2409638"/>
            <a:ext cx="2393830" cy="169409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1351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8191" y="800099"/>
            <a:ext cx="9816662" cy="6011141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 bwMode="auto">
          <a:xfrm>
            <a:off x="0" y="0"/>
            <a:ext cx="3052482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Plan média 2016</a:t>
            </a:r>
          </a:p>
        </p:txBody>
      </p:sp>
    </p:spTree>
    <p:extLst>
      <p:ext uri="{BB962C8B-B14F-4D97-AF65-F5344CB8AC3E}">
        <p14:creationId xmlns:p14="http://schemas.microsoft.com/office/powerpoint/2010/main" val="3280782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429481783"/>
              </p:ext>
            </p:extLst>
          </p:nvPr>
        </p:nvGraphicFramePr>
        <p:xfrm>
          <a:off x="563320" y="980923"/>
          <a:ext cx="6805023" cy="4988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393357382"/>
              </p:ext>
            </p:extLst>
          </p:nvPr>
        </p:nvGraphicFramePr>
        <p:xfrm>
          <a:off x="7437846" y="1699380"/>
          <a:ext cx="4505960" cy="3551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re 1"/>
          <p:cNvSpPr txBox="1">
            <a:spLocks/>
          </p:cNvSpPr>
          <p:nvPr/>
        </p:nvSpPr>
        <p:spPr bwMode="auto">
          <a:xfrm>
            <a:off x="-1" y="0"/>
            <a:ext cx="6211390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Financement: 1 million CHF sur trois ans</a:t>
            </a:r>
          </a:p>
        </p:txBody>
      </p:sp>
    </p:spTree>
    <p:extLst>
      <p:ext uri="{BB962C8B-B14F-4D97-AF65-F5344CB8AC3E}">
        <p14:creationId xmlns:p14="http://schemas.microsoft.com/office/powerpoint/2010/main" val="3744483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-1" y="0"/>
            <a:ext cx="6211390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dirty="0">
                <a:solidFill>
                  <a:schemeClr val="bg1"/>
                </a:solidFill>
                <a:ea typeface="+mn-ea"/>
                <a:cs typeface="+mn-cs"/>
              </a:rPr>
              <a:t>Financement: 1 million CHF sur trois ans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164684"/>
              </p:ext>
            </p:extLst>
          </p:nvPr>
        </p:nvGraphicFramePr>
        <p:xfrm>
          <a:off x="2160633" y="1561969"/>
          <a:ext cx="7860723" cy="35396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20424">
                  <a:extLst>
                    <a:ext uri="{9D8B030D-6E8A-4147-A177-3AD203B41FA5}">
                      <a16:colId xmlns:a16="http://schemas.microsoft.com/office/drawing/2014/main" val="27893614"/>
                    </a:ext>
                  </a:extLst>
                </a:gridCol>
                <a:gridCol w="1764493">
                  <a:extLst>
                    <a:ext uri="{9D8B030D-6E8A-4147-A177-3AD203B41FA5}">
                      <a16:colId xmlns:a16="http://schemas.microsoft.com/office/drawing/2014/main" val="1878953584"/>
                    </a:ext>
                  </a:extLst>
                </a:gridCol>
                <a:gridCol w="1653889">
                  <a:extLst>
                    <a:ext uri="{9D8B030D-6E8A-4147-A177-3AD203B41FA5}">
                      <a16:colId xmlns:a16="http://schemas.microsoft.com/office/drawing/2014/main" val="912868606"/>
                    </a:ext>
                  </a:extLst>
                </a:gridCol>
                <a:gridCol w="1621917">
                  <a:extLst>
                    <a:ext uri="{9D8B030D-6E8A-4147-A177-3AD203B41FA5}">
                      <a16:colId xmlns:a16="http://schemas.microsoft.com/office/drawing/2014/main" val="997378028"/>
                    </a:ext>
                  </a:extLst>
                </a:gridCol>
              </a:tblGrid>
              <a:tr h="3934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Besoins (sur 3 ans)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2015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2016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2017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87087020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Création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110'000.-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5'000.-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dirty="0">
                          <a:effectLst/>
                        </a:rPr>
                        <a:t>10'000.-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189753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Production</a:t>
                      </a:r>
                      <a:endParaRPr lang="fr-CH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30'000.-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30'000.-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dirty="0">
                          <a:effectLst/>
                        </a:rPr>
                        <a:t>5’000.-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80645302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Campagne</a:t>
                      </a:r>
                      <a:endParaRPr lang="fr-CH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150'000.-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60'000.-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60'000.-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96487168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Salons des métiers</a:t>
                      </a:r>
                      <a:endParaRPr lang="fr-CH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50'000.-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35'000.-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20'000.-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7507663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Suivi et indicateurs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10’000.-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54075" algn="dec"/>
                        </a:tabLst>
                      </a:pPr>
                      <a:r>
                        <a:rPr lang="fr-CH" sz="1600" dirty="0">
                          <a:effectLst/>
                        </a:rPr>
                        <a:t>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10'000.-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3139307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54075" algn="dec"/>
                        </a:tabLst>
                      </a:pPr>
                      <a:r>
                        <a:rPr lang="fr-CH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100’000.-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endParaRPr lang="fr-CH" sz="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100’000.-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5323066"/>
                  </a:ext>
                </a:extLst>
              </a:tr>
              <a:tr h="3739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Opérationnel et administration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55'000.-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70'000.-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dirty="0">
                          <a:effectLst/>
                        </a:rPr>
                        <a:t>70'000.-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31604859"/>
                  </a:ext>
                </a:extLst>
              </a:tr>
              <a:tr h="3934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Total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789940" algn="dec"/>
                        </a:tabLst>
                      </a:pPr>
                      <a:r>
                        <a:rPr lang="fr-CH" sz="1600" dirty="0">
                          <a:effectLst/>
                        </a:rPr>
                        <a:t>405'000.-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821055" algn="dec"/>
                        </a:tabLst>
                      </a:pPr>
                      <a:r>
                        <a:rPr lang="fr-CH" sz="1600" dirty="0">
                          <a:effectLst/>
                        </a:rPr>
                        <a:t>300'000.-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07085" algn="dec"/>
                        </a:tabLst>
                      </a:pPr>
                      <a:r>
                        <a:rPr lang="fr-CH" sz="1600" dirty="0">
                          <a:effectLst/>
                        </a:rPr>
                        <a:t>275'000.-</a:t>
                      </a:r>
                      <a:endParaRPr lang="fr-CH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88513448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097097" y="5475971"/>
            <a:ext cx="3099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Environ 600’000.- sont assurés.</a:t>
            </a:r>
          </a:p>
          <a:p>
            <a:r>
              <a:rPr lang="fr-CH" dirty="0"/>
              <a:t>Environ 150’000.- sont promis.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6207" y="5614470"/>
            <a:ext cx="4335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dirty="0"/>
              <a:t>Nous recherchons environ  encore 250’000.-</a:t>
            </a:r>
          </a:p>
        </p:txBody>
      </p:sp>
    </p:spTree>
    <p:extLst>
      <p:ext uri="{BB962C8B-B14F-4D97-AF65-F5344CB8AC3E}">
        <p14:creationId xmlns:p14="http://schemas.microsoft.com/office/powerpoint/2010/main" val="2187126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-1" y="0"/>
            <a:ext cx="4226011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b="1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rPr>
              <a:t>Possibilités de partenariat</a:t>
            </a:r>
          </a:p>
        </p:txBody>
      </p:sp>
      <p:sp>
        <p:nvSpPr>
          <p:cNvPr id="3" name="Rectangle 2"/>
          <p:cNvSpPr/>
          <p:nvPr/>
        </p:nvSpPr>
        <p:spPr>
          <a:xfrm>
            <a:off x="1963503" y="1956492"/>
            <a:ext cx="2356742" cy="28293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38963" y="2048949"/>
            <a:ext cx="22268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latin typeface="Calibri Light" panose="020F0302020204030204" pitchFamily="34" charset="0"/>
              </a:rPr>
              <a:t>Partenaires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Souscription mini 100’000 CHF sur trois ans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Fait partie du conseil de fondation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Présent sur tous les supports réalisés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Souscription globale et par projet spécifique</a:t>
            </a: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dirty="0">
              <a:latin typeface="Calibri Light" panose="020F03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83833" y="1956492"/>
            <a:ext cx="2356742" cy="28293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705349" y="2048949"/>
            <a:ext cx="230229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latin typeface="Calibri Light" panose="020F0302020204030204" pitchFamily="34" charset="0"/>
              </a:rPr>
              <a:t>Industrie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Présence sur la page «donateurs» du site web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Présents dans le rapport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Possibilité de mise en valeur RP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Invité au congrès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«</a:t>
            </a:r>
            <a:r>
              <a:rPr lang="fr-CH" sz="1400" dirty="0" err="1">
                <a:latin typeface="Calibri Light" panose="020F0302020204030204" pitchFamily="34" charset="0"/>
              </a:rPr>
              <a:t>Membership</a:t>
            </a:r>
            <a:r>
              <a:rPr lang="fr-CH" sz="1400" dirty="0">
                <a:latin typeface="Calibri Light" panose="020F0302020204030204" pitchFamily="34" charset="0"/>
              </a:rPr>
              <a:t>» global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400" dirty="0">
              <a:latin typeface="Calibri Light" panose="020F0302020204030204" pitchFamily="34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Différents niveaux et possibilités</a:t>
            </a: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dirty="0">
              <a:latin typeface="Calibri Light" panose="020F03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25679" y="1969459"/>
            <a:ext cx="2356742" cy="28293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latin typeface="Calibri Light" panose="020F03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447195" y="2061916"/>
            <a:ext cx="230229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b="1" dirty="0">
                <a:latin typeface="Calibri Light" panose="020F0302020204030204" pitchFamily="34" charset="0"/>
              </a:rPr>
              <a:t>I</a:t>
            </a:r>
            <a:r>
              <a:rPr lang="fr-CH" b="1">
                <a:latin typeface="Calibri Light" panose="020F0302020204030204" pitchFamily="34" charset="0"/>
              </a:rPr>
              <a:t>nstitutions</a:t>
            </a:r>
            <a:endParaRPr lang="fr-CH" b="1" dirty="0">
              <a:latin typeface="Calibri Light" panose="020F0302020204030204" pitchFamily="34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Adapté en fonction des politiques des entreprises  et du don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sz="1400" dirty="0">
                <a:latin typeface="Calibri Light" panose="020F0302020204030204" pitchFamily="34" charset="0"/>
              </a:rPr>
              <a:t>Si souhaité: présence sur la page «donateurs» du site web</a:t>
            </a: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sz="1600" dirty="0">
              <a:latin typeface="Calibri Light" panose="020F0302020204030204" pitchFamily="34" charset="0"/>
            </a:endParaRPr>
          </a:p>
          <a:p>
            <a:endParaRPr lang="fr-CH" dirty="0">
              <a:latin typeface="Calibri Light" panose="020F03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60588" y="5003728"/>
            <a:ext cx="2357458" cy="6717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ZoneTexte 17"/>
          <p:cNvSpPr txBox="1"/>
          <p:nvPr/>
        </p:nvSpPr>
        <p:spPr>
          <a:xfrm>
            <a:off x="2118125" y="5077975"/>
            <a:ext cx="2025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</a:rPr>
              <a:t>#partenaires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03891" y="5003728"/>
            <a:ext cx="2357458" cy="671714"/>
          </a:xfrm>
          <a:prstGeom prst="rect">
            <a:avLst/>
          </a:prstGeom>
          <a:solidFill>
            <a:srgbClr val="05C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Rectangle 19"/>
          <p:cNvSpPr/>
          <p:nvPr/>
        </p:nvSpPr>
        <p:spPr>
          <a:xfrm>
            <a:off x="7440663" y="5003728"/>
            <a:ext cx="2357458" cy="6717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ZoneTexte 20"/>
          <p:cNvSpPr txBox="1"/>
          <p:nvPr/>
        </p:nvSpPr>
        <p:spPr>
          <a:xfrm>
            <a:off x="5069076" y="5087559"/>
            <a:ext cx="1662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</a:rPr>
              <a:t>#sponsors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783979" y="5077975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800" dirty="0">
                <a:solidFill>
                  <a:schemeClr val="bg1"/>
                </a:solidFill>
              </a:rPr>
              <a:t>#mécènes</a:t>
            </a:r>
          </a:p>
        </p:txBody>
      </p:sp>
    </p:spTree>
    <p:extLst>
      <p:ext uri="{BB962C8B-B14F-4D97-AF65-F5344CB8AC3E}">
        <p14:creationId xmlns:p14="http://schemas.microsoft.com/office/powerpoint/2010/main" val="3569972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-1" y="0"/>
            <a:ext cx="2697481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b="1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rPr>
              <a:t>#partenaires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524" y="4597873"/>
            <a:ext cx="3419730" cy="19319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7744" y="675502"/>
            <a:ext cx="2545059" cy="512457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5502"/>
            <a:ext cx="5188828" cy="51397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220075" y="960524"/>
            <a:ext cx="3317658" cy="33523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Fait partie du conseil de fondation (partie prenante des décisions de la fondation)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Présent en page de titre bepog.ch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Présent sur les fiches métiers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Présent sur le visuel des communiqués de presse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Présent dans le rapport annuel (et tribune)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Informations à la presse</a:t>
            </a:r>
          </a:p>
        </p:txBody>
      </p:sp>
    </p:spTree>
    <p:extLst>
      <p:ext uri="{BB962C8B-B14F-4D97-AF65-F5344CB8AC3E}">
        <p14:creationId xmlns:p14="http://schemas.microsoft.com/office/powerpoint/2010/main" val="2506839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-1" y="0"/>
            <a:ext cx="2684418" cy="523220"/>
          </a:xfrm>
          <a:prstGeom prst="rect">
            <a:avLst/>
          </a:prstGeom>
          <a:solidFill>
            <a:srgbClr val="05C3D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b="1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rPr>
              <a:t>#sponsors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04636" y="934811"/>
            <a:ext cx="2747383" cy="5355312"/>
          </a:xfrm>
          <a:prstGeom prst="rect">
            <a:avLst/>
          </a:prstGeom>
          <a:solidFill>
            <a:srgbClr val="05C3DE"/>
          </a:solidFill>
          <a:ln>
            <a:solidFill>
              <a:srgbClr val="05C3D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b="1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Présence sur la page «donateurs» du site web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Présents dans le rapport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Possibilité de mise en valeur RP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Invité au congrès annuel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«</a:t>
            </a:r>
            <a:r>
              <a:rPr lang="fr-CH" dirty="0" err="1">
                <a:solidFill>
                  <a:schemeClr val="bg1"/>
                </a:solidFill>
                <a:latin typeface="+mj-lt"/>
                <a:cs typeface="Arial" charset="0"/>
              </a:rPr>
              <a:t>Membership</a:t>
            </a:r>
            <a:r>
              <a:rPr lang="fr-CH" dirty="0">
                <a:solidFill>
                  <a:schemeClr val="bg1"/>
                </a:solidFill>
                <a:latin typeface="+mj-lt"/>
                <a:cs typeface="Arial" charset="0"/>
              </a:rPr>
              <a:t>» global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dirty="0">
              <a:latin typeface="+mj-lt"/>
              <a:cs typeface="Arial" charset="0"/>
            </a:endParaRPr>
          </a:p>
          <a:p>
            <a:pPr algn="ctr"/>
            <a:r>
              <a:rPr lang="fr-CH" b="1" i="1" dirty="0">
                <a:solidFill>
                  <a:schemeClr val="bg1"/>
                </a:solidFill>
                <a:latin typeface="+mj-lt"/>
                <a:cs typeface="Arial" charset="0"/>
              </a:rPr>
              <a:t>«Le sponsors est un partenaire à part entière pour lequel nous mettons en place des actions spécifiques de communication selon l’intérêt de l’entreprise et le montant se sa participation».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426" y="934811"/>
            <a:ext cx="5870852" cy="397998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27426" y="5096741"/>
            <a:ext cx="1776833" cy="106506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>
                <a:solidFill>
                  <a:schemeClr val="tx1"/>
                </a:solidFill>
              </a:rPr>
              <a:t>&gt;30 KCHF </a:t>
            </a:r>
            <a:r>
              <a:rPr lang="fr-CH" sz="1600" dirty="0">
                <a:solidFill>
                  <a:schemeClr val="tx1"/>
                </a:solidFill>
              </a:rPr>
              <a:t>sur trois ans, standard + sur mesure</a:t>
            </a:r>
          </a:p>
          <a:p>
            <a:pPr algn="ctr"/>
            <a:endParaRPr lang="fr-CH" sz="1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81358" y="5096740"/>
            <a:ext cx="1776833" cy="106506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>
                <a:solidFill>
                  <a:schemeClr val="tx1"/>
                </a:solidFill>
              </a:rPr>
              <a:t>&gt;15 KCHF </a:t>
            </a:r>
            <a:r>
              <a:rPr lang="fr-CH" sz="1600" dirty="0">
                <a:solidFill>
                  <a:schemeClr val="tx1"/>
                </a:solidFill>
              </a:rPr>
              <a:t>sur trois ans, standard +actions selon les projets </a:t>
            </a:r>
          </a:p>
        </p:txBody>
      </p:sp>
      <p:sp>
        <p:nvSpPr>
          <p:cNvPr id="7" name="Rectangle 6"/>
          <p:cNvSpPr/>
          <p:nvPr/>
        </p:nvSpPr>
        <p:spPr>
          <a:xfrm>
            <a:off x="5229377" y="5096740"/>
            <a:ext cx="1776833" cy="106506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>
                <a:solidFill>
                  <a:schemeClr val="tx1"/>
                </a:solidFill>
              </a:rPr>
              <a:t>&lt;15 KCHF </a:t>
            </a:r>
            <a:r>
              <a:rPr lang="fr-CH" sz="1600" dirty="0">
                <a:solidFill>
                  <a:schemeClr val="tx1"/>
                </a:solidFill>
              </a:rPr>
              <a:t>sur trois ans, standard</a:t>
            </a:r>
          </a:p>
          <a:p>
            <a:pPr algn="ctr"/>
            <a:endParaRPr lang="fr-CH" sz="1600" dirty="0">
              <a:solidFill>
                <a:schemeClr val="tx1"/>
              </a:solidFill>
            </a:endParaRPr>
          </a:p>
          <a:p>
            <a:pPr algn="ctr"/>
            <a:endParaRPr lang="fr-CH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3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0" y="0"/>
            <a:ext cx="2677886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CH" sz="2800" b="1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rPr>
              <a:t>#mécènes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87224" y="3701468"/>
            <a:ext cx="2541327" cy="253915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latin typeface="+mj-lt"/>
                <a:cs typeface="Arial" charset="0"/>
              </a:rPr>
              <a:t>Adapté en fonction des politiques des entreprises  et du don</a:t>
            </a:r>
          </a:p>
          <a:p>
            <a:endParaRPr lang="fr-CH" dirty="0">
              <a:latin typeface="+mj-lt"/>
              <a:cs typeface="Arial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fr-CH" dirty="0">
                <a:latin typeface="+mj-lt"/>
                <a:cs typeface="Arial" charset="0"/>
              </a:rPr>
              <a:t>Si souhaité: présence sur la page «donateurs» du site web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1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1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endParaRPr lang="fr-CH" sz="1100" dirty="0">
              <a:solidFill>
                <a:schemeClr val="bg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306" y="844650"/>
            <a:ext cx="2535867" cy="253586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4538" y="844650"/>
            <a:ext cx="2541327" cy="25413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7224" y="844650"/>
            <a:ext cx="2541327" cy="25413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4538" y="3701468"/>
            <a:ext cx="2541327" cy="254132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306" y="3701468"/>
            <a:ext cx="2535867" cy="253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19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9875" y="4036027"/>
            <a:ext cx="10348599" cy="151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altLang="fr-FR" sz="2400" i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2017 à 2021 il faudra recruter 17'000 personnes chaque année dans les métiers de l’industrie techniques pour maintenir le nombre de personnes occupées.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altLang="fr-FR" sz="3200" b="1" i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fr-CH" altLang="fr-FR" sz="3200" b="1" i="1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aura-t-il</a:t>
            </a:r>
            <a:r>
              <a:rPr lang="fr-CH" altLang="fr-FR" sz="3200" b="1" i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autant de professionnels formés?</a:t>
            </a:r>
          </a:p>
        </p:txBody>
      </p:sp>
    </p:spTree>
    <p:extLst>
      <p:ext uri="{BB962C8B-B14F-4D97-AF65-F5344CB8AC3E}">
        <p14:creationId xmlns:p14="http://schemas.microsoft.com/office/powerpoint/2010/main" val="3968220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20099" y="2657955"/>
            <a:ext cx="6537058" cy="151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40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40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et réponses</a:t>
            </a:r>
            <a:endParaRPr lang="fr-CH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228" y="2502399"/>
            <a:ext cx="1510864" cy="182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838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919</Words>
  <Application>Microsoft Office PowerPoint</Application>
  <PresentationFormat>Grand écran</PresentationFormat>
  <Paragraphs>192</Paragraphs>
  <Slides>20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Candara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Pierre-Yves Kohler</dc:creator>
  <cp:lastModifiedBy>Pierre-Yves Kohler</cp:lastModifiedBy>
  <cp:revision>57</cp:revision>
  <cp:lastPrinted>2016-08-17T09:26:40Z</cp:lastPrinted>
  <dcterms:created xsi:type="dcterms:W3CDTF">2016-06-14T07:11:56Z</dcterms:created>
  <dcterms:modified xsi:type="dcterms:W3CDTF">2016-10-11T06:11:54Z</dcterms:modified>
</cp:coreProperties>
</file>