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3.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466" r:id="rId2"/>
    <p:sldId id="368" r:id="rId3"/>
    <p:sldId id="442" r:id="rId4"/>
    <p:sldId id="458" r:id="rId5"/>
    <p:sldId id="457" r:id="rId6"/>
    <p:sldId id="462" r:id="rId7"/>
    <p:sldId id="444" r:id="rId8"/>
    <p:sldId id="434" r:id="rId9"/>
    <p:sldId id="435" r:id="rId10"/>
    <p:sldId id="437" r:id="rId11"/>
    <p:sldId id="431" r:id="rId12"/>
    <p:sldId id="468" r:id="rId13"/>
    <p:sldId id="436" r:id="rId14"/>
    <p:sldId id="469" r:id="rId15"/>
    <p:sldId id="443" r:id="rId16"/>
    <p:sldId id="438" r:id="rId17"/>
    <p:sldId id="445" r:id="rId18"/>
    <p:sldId id="452" r:id="rId19"/>
    <p:sldId id="446" r:id="rId20"/>
    <p:sldId id="402" r:id="rId21"/>
    <p:sldId id="400" r:id="rId22"/>
    <p:sldId id="403" r:id="rId23"/>
    <p:sldId id="404" r:id="rId24"/>
    <p:sldId id="432" r:id="rId25"/>
    <p:sldId id="447" r:id="rId26"/>
    <p:sldId id="448" r:id="rId27"/>
    <p:sldId id="377" r:id="rId28"/>
    <p:sldId id="461" r:id="rId29"/>
    <p:sldId id="449" r:id="rId30"/>
    <p:sldId id="450" r:id="rId31"/>
    <p:sldId id="390" r:id="rId32"/>
    <p:sldId id="408" r:id="rId33"/>
    <p:sldId id="451" r:id="rId34"/>
    <p:sldId id="456" r:id="rId35"/>
    <p:sldId id="453" r:id="rId36"/>
    <p:sldId id="459" r:id="rId37"/>
    <p:sldId id="463" r:id="rId38"/>
    <p:sldId id="460" r:id="rId39"/>
    <p:sldId id="465" r:id="rId40"/>
  </p:sldIdLst>
  <p:sldSz cx="12192000" cy="6858000"/>
  <p:notesSz cx="6797675" cy="99282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AC602DB-3E60-46F8-BF26-CEB6FF64030C}">
          <p14:sldIdLst>
            <p14:sldId id="466"/>
            <p14:sldId id="368"/>
            <p14:sldId id="442"/>
            <p14:sldId id="458"/>
            <p14:sldId id="457"/>
          </p14:sldIdLst>
        </p14:section>
        <p14:section name="Section récapitulative" id="{FC22F04F-5B70-4181-94FD-64F33AA54118}">
          <p14:sldIdLst>
            <p14:sldId id="462"/>
          </p14:sldIdLst>
        </p14:section>
        <p14:section name="Section 1" id="{2FBA41B1-6E20-45C2-856F-2A41F8503FAA}">
          <p14:sldIdLst>
            <p14:sldId id="444"/>
            <p14:sldId id="434"/>
            <p14:sldId id="435"/>
            <p14:sldId id="437"/>
            <p14:sldId id="431"/>
            <p14:sldId id="468"/>
            <p14:sldId id="436"/>
            <p14:sldId id="469"/>
            <p14:sldId id="443"/>
            <p14:sldId id="438"/>
            <p14:sldId id="445"/>
            <p14:sldId id="452"/>
          </p14:sldIdLst>
        </p14:section>
        <p14:section name="Section 2" id="{9E676762-87CF-4E8A-94F2-61C90733D92E}">
          <p14:sldIdLst>
            <p14:sldId id="446"/>
            <p14:sldId id="402"/>
            <p14:sldId id="400"/>
            <p14:sldId id="403"/>
            <p14:sldId id="404"/>
            <p14:sldId id="432"/>
            <p14:sldId id="447"/>
          </p14:sldIdLst>
        </p14:section>
        <p14:section name="Section 3" id="{2B410FAB-5F20-4994-9C9D-8C11088867B4}">
          <p14:sldIdLst>
            <p14:sldId id="448"/>
            <p14:sldId id="377"/>
            <p14:sldId id="461"/>
            <p14:sldId id="449"/>
          </p14:sldIdLst>
        </p14:section>
        <p14:section name="Section 4" id="{13C3FE49-96C1-4633-AF85-0FFBB4FAE94F}">
          <p14:sldIdLst>
            <p14:sldId id="450"/>
            <p14:sldId id="390"/>
            <p14:sldId id="408"/>
            <p14:sldId id="451"/>
            <p14:sldId id="456"/>
          </p14:sldIdLst>
        </p14:section>
        <p14:section name="Section 5" id="{676BEC24-6677-435F-8362-508D25FBE9C3}">
          <p14:sldIdLst>
            <p14:sldId id="453"/>
            <p14:sldId id="459"/>
            <p14:sldId id="463"/>
            <p14:sldId id="460"/>
            <p14:sldId id="465"/>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C0"/>
    <a:srgbClr val="FFFFFF"/>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386" autoAdjust="0"/>
    <p:restoredTop sz="90591" autoAdjust="0"/>
  </p:normalViewPr>
  <p:slideViewPr>
    <p:cSldViewPr>
      <p:cViewPr varScale="1">
        <p:scale>
          <a:sx n="82" d="100"/>
          <a:sy n="82" d="100"/>
        </p:scale>
        <p:origin x="51" y="22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https://d.docs.live.net/df1190a0d47f400f/FAJI/Siams/Presse/Voyage/Copie%20de%20Etat%20de%20la%20situation.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C:\Users\py\SkyDrive\FAJI\CA\23.10.15\Copie%20de%20Etat%20de%20la%20situation.xlsx" TargetMode="Externa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oleObject" Target="https://d.docs.live.net/df1190a0d47f400f/FAJI/Siams/Visiteurs/Statistiques%20et%20adresses/Graphiques.xlsx" TargetMode="External"/><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oleObject" Target="https://d.docs.live.net/df1190a0d47f400f/FAJI/Siams/Visiteurs/Statistiques%20et%20adresses/Graphiques.xlsx" TargetMode="External"/><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oleObject" Target="https://d.docs.live.net/df1190a0d47f400f/FAJI/Siams/Visiteurs/Statistiques%20et%20adresses/Graphiques.xlsx" TargetMode="External"/><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pykoh_4p2k8ij\Dropbox\FAJI\1_Siams\2018\Le%20Club\2017-1\enquete.xlsx" TargetMode="External"/><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pykoh_4p2k8ij\Dropbox\FAJI\1_Siams\2018\Le%20Club\2017-1\enquete.xlsx" TargetMode="External"/><Relationship Id="rId2" Type="http://schemas.microsoft.com/office/2011/relationships/chartColorStyle" Target="colors11.xml"/><Relationship Id="rId1" Type="http://schemas.microsoft.com/office/2011/relationships/chartStyle" Target="style11.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pykoh_4p2k8ij\Dropbox\FAJI\1_Siams\2018\Le%20Club\2017-1\enquete.xlsx" TargetMode="External"/><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CH" dirty="0"/>
              <a:t>SIAMS</a:t>
            </a:r>
            <a:r>
              <a:rPr lang="fr-CH" baseline="0" dirty="0"/>
              <a:t> 2016</a:t>
            </a:r>
            <a:endParaRPr lang="fr-CH"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0"/>
          <c:order val="0"/>
          <c:tx>
            <c:strRef>
              <c:f>'[Copie de Etat de la situation.xlsx]Feuil1'!$A$8</c:f>
              <c:strCache>
                <c:ptCount val="1"/>
                <c:pt idx="0">
                  <c:v>Total exposants</c:v>
                </c:pt>
              </c:strCache>
            </c:strRef>
          </c:tx>
          <c:spPr>
            <a:solidFill>
              <a:schemeClr val="accent1">
                <a:shade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'[Copie de Etat de la situation.xlsx]Feuil1'!$B$3:$E$3</c:f>
              <c:strCache>
                <c:ptCount val="4"/>
                <c:pt idx="0">
                  <c:v>Etat au 20.08.15</c:v>
                </c:pt>
                <c:pt idx="1">
                  <c:v>Etat au 18.09.15</c:v>
                </c:pt>
                <c:pt idx="2">
                  <c:v>Etat au 20.10.15</c:v>
                </c:pt>
                <c:pt idx="3">
                  <c:v>Etat au 30.11.15</c:v>
                </c:pt>
              </c:strCache>
            </c:strRef>
          </c:cat>
          <c:val>
            <c:numRef>
              <c:f>'[Copie de Etat de la situation.xlsx]Feuil1'!$B$8:$E$8</c:f>
              <c:numCache>
                <c:formatCode>General</c:formatCode>
                <c:ptCount val="4"/>
                <c:pt idx="0">
                  <c:v>322</c:v>
                </c:pt>
                <c:pt idx="1">
                  <c:v>360</c:v>
                </c:pt>
                <c:pt idx="2">
                  <c:v>379</c:v>
                </c:pt>
                <c:pt idx="3">
                  <c:v>416</c:v>
                </c:pt>
              </c:numCache>
            </c:numRef>
          </c:val>
          <c:extLst>
            <c:ext xmlns:c16="http://schemas.microsoft.com/office/drawing/2014/chart" uri="{C3380CC4-5D6E-409C-BE32-E72D297353CC}">
              <c16:uniqueId val="{00000000-2ED7-4426-A7FB-2C4581A3F62D}"/>
            </c:ext>
          </c:extLst>
        </c:ser>
        <c:ser>
          <c:idx val="1"/>
          <c:order val="1"/>
          <c:tx>
            <c:strRef>
              <c:f>'[Copie de Etat de la situation.xlsx]Feuil1'!$A$9</c:f>
              <c:strCache>
                <c:ptCount val="1"/>
                <c:pt idx="0">
                  <c:v>Total exposants à la même date pour SIAMS 2014</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'[Copie de Etat de la situation.xlsx]Feuil1'!$B$3:$E$3</c:f>
              <c:strCache>
                <c:ptCount val="4"/>
                <c:pt idx="0">
                  <c:v>Etat au 20.08.15</c:v>
                </c:pt>
                <c:pt idx="1">
                  <c:v>Etat au 18.09.15</c:v>
                </c:pt>
                <c:pt idx="2">
                  <c:v>Etat au 20.10.15</c:v>
                </c:pt>
                <c:pt idx="3">
                  <c:v>Etat au 30.11.15</c:v>
                </c:pt>
              </c:strCache>
            </c:strRef>
          </c:cat>
          <c:val>
            <c:numRef>
              <c:f>'[Copie de Etat de la situation.xlsx]Feuil1'!$B$9:$E$9</c:f>
              <c:numCache>
                <c:formatCode>General</c:formatCode>
                <c:ptCount val="4"/>
                <c:pt idx="0">
                  <c:v>110</c:v>
                </c:pt>
                <c:pt idx="1">
                  <c:v>182</c:v>
                </c:pt>
                <c:pt idx="2">
                  <c:v>233</c:v>
                </c:pt>
                <c:pt idx="3">
                  <c:v>306</c:v>
                </c:pt>
              </c:numCache>
            </c:numRef>
          </c:val>
          <c:extLst>
            <c:ext xmlns:c16="http://schemas.microsoft.com/office/drawing/2014/chart" uri="{C3380CC4-5D6E-409C-BE32-E72D297353CC}">
              <c16:uniqueId val="{00000001-2ED7-4426-A7FB-2C4581A3F62D}"/>
            </c:ext>
          </c:extLst>
        </c:ser>
        <c:ser>
          <c:idx val="2"/>
          <c:order val="2"/>
          <c:tx>
            <c:strRef>
              <c:f>'[Copie de Etat de la situation.xlsx]Feuil1'!$A$20</c:f>
              <c:strCache>
                <c:ptCount val="1"/>
                <c:pt idx="0">
                  <c:v>Nouveaux exposants</c:v>
                </c:pt>
              </c:strCache>
            </c:strRef>
          </c:tx>
          <c:spPr>
            <a:solidFill>
              <a:schemeClr val="accent1">
                <a:tint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'[Copie de Etat de la situation.xlsx]Feuil1'!$B$3:$E$3</c:f>
              <c:strCache>
                <c:ptCount val="4"/>
                <c:pt idx="0">
                  <c:v>Etat au 20.08.15</c:v>
                </c:pt>
                <c:pt idx="1">
                  <c:v>Etat au 18.09.15</c:v>
                </c:pt>
                <c:pt idx="2">
                  <c:v>Etat au 20.10.15</c:v>
                </c:pt>
                <c:pt idx="3">
                  <c:v>Etat au 30.11.15</c:v>
                </c:pt>
              </c:strCache>
            </c:strRef>
          </c:cat>
          <c:val>
            <c:numRef>
              <c:f>'[Copie de Etat de la situation.xlsx]Feuil1'!$B$20:$E$20</c:f>
              <c:numCache>
                <c:formatCode>General</c:formatCode>
                <c:ptCount val="4"/>
                <c:pt idx="0">
                  <c:v>29</c:v>
                </c:pt>
                <c:pt idx="1">
                  <c:v>36</c:v>
                </c:pt>
                <c:pt idx="2">
                  <c:v>44</c:v>
                </c:pt>
                <c:pt idx="3">
                  <c:v>53</c:v>
                </c:pt>
              </c:numCache>
            </c:numRef>
          </c:val>
          <c:extLst>
            <c:ext xmlns:c16="http://schemas.microsoft.com/office/drawing/2014/chart" uri="{C3380CC4-5D6E-409C-BE32-E72D297353CC}">
              <c16:uniqueId val="{00000002-2ED7-4426-A7FB-2C4581A3F62D}"/>
            </c:ext>
          </c:extLst>
        </c:ser>
        <c:dLbls>
          <c:dLblPos val="outEnd"/>
          <c:showLegendKey val="0"/>
          <c:showVal val="1"/>
          <c:showCatName val="0"/>
          <c:showSerName val="0"/>
          <c:showPercent val="0"/>
          <c:showBubbleSize val="0"/>
        </c:dLbls>
        <c:gapWidth val="219"/>
        <c:overlap val="-27"/>
        <c:axId val="260131864"/>
        <c:axId val="260132256"/>
      </c:barChart>
      <c:catAx>
        <c:axId val="260131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60132256"/>
        <c:crosses val="autoZero"/>
        <c:auto val="1"/>
        <c:lblAlgn val="ctr"/>
        <c:lblOffset val="100"/>
        <c:noMultiLvlLbl val="0"/>
      </c:catAx>
      <c:valAx>
        <c:axId val="260132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60131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Feuil1!$B$1</c:f>
              <c:strCache>
                <c:ptCount val="1"/>
                <c:pt idx="0">
                  <c:v>Exposants</c:v>
                </c:pt>
              </c:strCache>
            </c:strRef>
          </c:tx>
          <c:dPt>
            <c:idx val="0"/>
            <c:bubble3D val="0"/>
            <c:spPr>
              <a:solidFill>
                <a:schemeClr val="accent1">
                  <a:shade val="76000"/>
                </a:schemeClr>
              </a:solidFill>
              <a:ln w="19050">
                <a:solidFill>
                  <a:schemeClr val="lt1"/>
                </a:solidFill>
              </a:ln>
              <a:effectLst/>
            </c:spPr>
            <c:extLst>
              <c:ext xmlns:c16="http://schemas.microsoft.com/office/drawing/2014/chart" uri="{C3380CC4-5D6E-409C-BE32-E72D297353CC}">
                <c16:uniqueId val="{00000001-189F-4388-AF1C-A5ABD9553B67}"/>
              </c:ext>
            </c:extLst>
          </c:dPt>
          <c:dPt>
            <c:idx val="1"/>
            <c:bubble3D val="0"/>
            <c:spPr>
              <a:solidFill>
                <a:schemeClr val="accent1">
                  <a:tint val="77000"/>
                </a:schemeClr>
              </a:solidFill>
              <a:ln w="19050">
                <a:solidFill>
                  <a:schemeClr val="lt1"/>
                </a:solidFill>
              </a:ln>
              <a:effectLst/>
            </c:spPr>
            <c:extLst>
              <c:ext xmlns:c16="http://schemas.microsoft.com/office/drawing/2014/chart" uri="{C3380CC4-5D6E-409C-BE32-E72D297353CC}">
                <c16:uniqueId val="{00000003-189F-4388-AF1C-A5ABD9553B67}"/>
              </c:ext>
            </c:extLst>
          </c:dPt>
          <c:dLbls>
            <c:dLbl>
              <c:idx val="0"/>
              <c:layout>
                <c:manualLayout>
                  <c:x val="2.2305106827293943E-2"/>
                  <c:y val="1.6240989109189481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189F-4388-AF1C-A5ABD9553B67}"/>
                </c:ext>
              </c:extLst>
            </c:dLbl>
            <c:dLbl>
              <c:idx val="1"/>
              <c:layout>
                <c:manualLayout>
                  <c:x val="-7.2383062519124186E-2"/>
                  <c:y val="-2.6489961118466819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189F-4388-AF1C-A5ABD9553B67}"/>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Feuil1!$A$2:$A$3</c:f>
              <c:strCache>
                <c:ptCount val="2"/>
                <c:pt idx="0">
                  <c:v>Nouveaux</c:v>
                </c:pt>
                <c:pt idx="1">
                  <c:v>Habitués</c:v>
                </c:pt>
              </c:strCache>
            </c:strRef>
          </c:cat>
          <c:val>
            <c:numRef>
              <c:f>Feuil1!$B$2:$B$3</c:f>
              <c:numCache>
                <c:formatCode>General</c:formatCode>
                <c:ptCount val="2"/>
                <c:pt idx="0">
                  <c:v>69</c:v>
                </c:pt>
                <c:pt idx="1">
                  <c:v>356</c:v>
                </c:pt>
              </c:numCache>
            </c:numRef>
          </c:val>
          <c:extLst>
            <c:ext xmlns:c16="http://schemas.microsoft.com/office/drawing/2014/chart" uri="{C3380CC4-5D6E-409C-BE32-E72D297353CC}">
              <c16:uniqueId val="{00000004-189F-4388-AF1C-A5ABD9553B67}"/>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showLegendKey val="0"/>
          <c:showVal val="0"/>
          <c:showCatName val="1"/>
          <c:showSerName val="0"/>
          <c:showPercent val="1"/>
          <c:showBubbleSize val="0"/>
          <c:showLeaderLines val="0"/>
        </c:dLbls>
        <c:firstSliceAng val="0"/>
      </c:pieChart>
      <c:spPr>
        <a:noFill/>
        <a:ln>
          <a:noFill/>
        </a:ln>
        <a:effectLst/>
        <a:sp3d/>
      </c:spPr>
    </c:plotArea>
    <c:plotVisOnly val="1"/>
    <c:dispBlanksAs val="gap"/>
    <c:showDLblsOverMax val="0"/>
  </c:chart>
  <c:spPr>
    <a:noFill/>
    <a:ln w="9525" cap="flat" cmpd="sng" algn="ctr">
      <a:noFill/>
      <a:round/>
    </a:ln>
    <a:effectLst/>
  </c:spPr>
  <c:txPr>
    <a:bodyPr/>
    <a:lstStyle/>
    <a:p>
      <a:pPr>
        <a:defRPr/>
      </a:pPr>
      <a:endParaRPr lang="fr-F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0"/>
          <c:order val="0"/>
          <c:tx>
            <c:strRef>
              <c:f>Feuil1!$B$1</c:f>
              <c:strCache>
                <c:ptCount val="1"/>
                <c:pt idx="0">
                  <c:v>Exposants</c:v>
                </c:pt>
              </c:strCache>
            </c:strRef>
          </c:tx>
          <c:spPr>
            <a:solidFill>
              <a:schemeClr val="accent1">
                <a:shade val="76000"/>
              </a:schemeClr>
            </a:solidFill>
            <a:ln>
              <a:noFill/>
            </a:ln>
            <a:effectLst/>
          </c:spPr>
          <c:invertIfNegative val="0"/>
          <c:dLbls>
            <c:dLbl>
              <c:idx val="1"/>
              <c:tx>
                <c:rich>
                  <a:bodyPr/>
                  <a:lstStyle/>
                  <a:p>
                    <a:r>
                      <a:rPr lang="en-US" dirty="0"/>
                      <a:t>434</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626-4D30-A62F-BFA34C721F9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Feuil1!$A$2:$A$3</c:f>
              <c:numCache>
                <c:formatCode>General</c:formatCode>
                <c:ptCount val="2"/>
                <c:pt idx="0">
                  <c:v>2014</c:v>
                </c:pt>
                <c:pt idx="1">
                  <c:v>2016</c:v>
                </c:pt>
              </c:numCache>
            </c:numRef>
          </c:cat>
          <c:val>
            <c:numRef>
              <c:f>Feuil1!$B$2:$B$3</c:f>
              <c:numCache>
                <c:formatCode>General</c:formatCode>
                <c:ptCount val="2"/>
                <c:pt idx="0">
                  <c:v>441</c:v>
                </c:pt>
                <c:pt idx="1">
                  <c:v>425</c:v>
                </c:pt>
              </c:numCache>
            </c:numRef>
          </c:val>
          <c:extLst>
            <c:ext xmlns:c16="http://schemas.microsoft.com/office/drawing/2014/chart" uri="{C3380CC4-5D6E-409C-BE32-E72D297353CC}">
              <c16:uniqueId val="{00000001-6626-4D30-A62F-BFA34C721F9E}"/>
            </c:ext>
          </c:extLst>
        </c:ser>
        <c:ser>
          <c:idx val="1"/>
          <c:order val="1"/>
          <c:tx>
            <c:strRef>
              <c:f>Feuil1!$C$1</c:f>
              <c:strCache>
                <c:ptCount val="1"/>
                <c:pt idx="0">
                  <c:v>m2</c:v>
                </c:pt>
              </c:strCache>
            </c:strRef>
          </c:tx>
          <c:spPr>
            <a:solidFill>
              <a:schemeClr val="accent1">
                <a:tint val="77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Feuil1!$A$2:$A$3</c:f>
              <c:numCache>
                <c:formatCode>General</c:formatCode>
                <c:ptCount val="2"/>
                <c:pt idx="0">
                  <c:v>2014</c:v>
                </c:pt>
                <c:pt idx="1">
                  <c:v>2016</c:v>
                </c:pt>
              </c:numCache>
            </c:numRef>
          </c:cat>
          <c:val>
            <c:numRef>
              <c:f>Feuil1!$C$2:$C$3</c:f>
              <c:numCache>
                <c:formatCode>General</c:formatCode>
                <c:ptCount val="2"/>
                <c:pt idx="0">
                  <c:v>766</c:v>
                </c:pt>
                <c:pt idx="1">
                  <c:v>768.2</c:v>
                </c:pt>
              </c:numCache>
            </c:numRef>
          </c:val>
          <c:extLst>
            <c:ext xmlns:c16="http://schemas.microsoft.com/office/drawing/2014/chart" uri="{C3380CC4-5D6E-409C-BE32-E72D297353CC}">
              <c16:uniqueId val="{00000002-6626-4D30-A62F-BFA34C721F9E}"/>
            </c:ext>
          </c:extLst>
        </c:ser>
        <c:dLbls>
          <c:dLblPos val="outEnd"/>
          <c:showLegendKey val="0"/>
          <c:showVal val="1"/>
          <c:showCatName val="0"/>
          <c:showSerName val="0"/>
          <c:showPercent val="0"/>
          <c:showBubbleSize val="0"/>
        </c:dLbls>
        <c:gapWidth val="219"/>
        <c:overlap val="-27"/>
        <c:axId val="260524448"/>
        <c:axId val="260524840"/>
      </c:barChart>
      <c:catAx>
        <c:axId val="260524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260524840"/>
        <c:crosses val="autoZero"/>
        <c:auto val="1"/>
        <c:lblAlgn val="ctr"/>
        <c:lblOffset val="100"/>
        <c:noMultiLvlLbl val="0"/>
      </c:catAx>
      <c:valAx>
        <c:axId val="260524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260524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Feuil1!$B$1</c:f>
              <c:strCache>
                <c:ptCount val="1"/>
                <c:pt idx="0">
                  <c:v>Provenance</c:v>
                </c:pt>
              </c:strCache>
            </c:strRef>
          </c:tx>
          <c:dPt>
            <c:idx val="0"/>
            <c:bubble3D val="0"/>
            <c:spPr>
              <a:solidFill>
                <a:schemeClr val="accent1">
                  <a:shade val="65000"/>
                </a:schemeClr>
              </a:solidFill>
              <a:ln w="19050">
                <a:solidFill>
                  <a:schemeClr val="lt1"/>
                </a:solidFill>
              </a:ln>
              <a:effectLst/>
            </c:spPr>
            <c:extLst>
              <c:ext xmlns:c16="http://schemas.microsoft.com/office/drawing/2014/chart" uri="{C3380CC4-5D6E-409C-BE32-E72D297353CC}">
                <c16:uniqueId val="{00000001-B551-498C-B2F1-04DF2532C657}"/>
              </c:ext>
            </c:extLst>
          </c:dPt>
          <c:dPt>
            <c:idx val="1"/>
            <c:bubble3D val="0"/>
            <c:spPr>
              <a:solidFill>
                <a:schemeClr val="accent1"/>
              </a:solidFill>
              <a:ln w="19050">
                <a:solidFill>
                  <a:schemeClr val="lt1"/>
                </a:solidFill>
              </a:ln>
              <a:effectLst/>
            </c:spPr>
            <c:extLst>
              <c:ext xmlns:c16="http://schemas.microsoft.com/office/drawing/2014/chart" uri="{C3380CC4-5D6E-409C-BE32-E72D297353CC}">
                <c16:uniqueId val="{00000003-B551-498C-B2F1-04DF2532C657}"/>
              </c:ext>
            </c:extLst>
          </c:dPt>
          <c:dPt>
            <c:idx val="2"/>
            <c:bubble3D val="0"/>
            <c:spPr>
              <a:solidFill>
                <a:schemeClr val="accent1">
                  <a:tint val="65000"/>
                </a:schemeClr>
              </a:solidFill>
              <a:ln w="19050">
                <a:solidFill>
                  <a:schemeClr val="lt1"/>
                </a:solidFill>
              </a:ln>
              <a:effectLst/>
            </c:spPr>
            <c:extLst>
              <c:ext xmlns:c16="http://schemas.microsoft.com/office/drawing/2014/chart" uri="{C3380CC4-5D6E-409C-BE32-E72D297353CC}">
                <c16:uniqueId val="{00000005-B551-498C-B2F1-04DF2532C657}"/>
              </c:ext>
            </c:extLst>
          </c:dPt>
          <c:dLbls>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fr-FR"/>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Feuil1!$A$2:$A$4</c:f>
              <c:strCache>
                <c:ptCount val="3"/>
                <c:pt idx="0">
                  <c:v>Suisse romande</c:v>
                </c:pt>
                <c:pt idx="1">
                  <c:v>Suisse allemande</c:v>
                </c:pt>
                <c:pt idx="2">
                  <c:v>Etranger</c:v>
                </c:pt>
              </c:strCache>
            </c:strRef>
          </c:cat>
          <c:val>
            <c:numRef>
              <c:f>Feuil1!$B$2:$B$4</c:f>
              <c:numCache>
                <c:formatCode>General</c:formatCode>
                <c:ptCount val="3"/>
                <c:pt idx="0">
                  <c:v>46.4</c:v>
                </c:pt>
                <c:pt idx="1">
                  <c:v>44</c:v>
                </c:pt>
                <c:pt idx="2">
                  <c:v>9.6</c:v>
                </c:pt>
              </c:numCache>
            </c:numRef>
          </c:val>
          <c:extLst>
            <c:ext xmlns:c16="http://schemas.microsoft.com/office/drawing/2014/chart" uri="{C3380CC4-5D6E-409C-BE32-E72D297353CC}">
              <c16:uniqueId val="{00000006-B551-498C-B2F1-04DF2532C657}"/>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1">
                  <a:shade val="47000"/>
                </a:schemeClr>
              </a:solidFill>
              <a:ln w="19050">
                <a:solidFill>
                  <a:schemeClr val="lt1"/>
                </a:solidFill>
              </a:ln>
              <a:effectLst/>
            </c:spPr>
            <c:extLst>
              <c:ext xmlns:c16="http://schemas.microsoft.com/office/drawing/2014/chart" uri="{C3380CC4-5D6E-409C-BE32-E72D297353CC}">
                <c16:uniqueId val="{00000001-A784-421E-8BA2-DE41367D245C}"/>
              </c:ext>
            </c:extLst>
          </c:dPt>
          <c:dPt>
            <c:idx val="1"/>
            <c:bubble3D val="0"/>
            <c:spPr>
              <a:solidFill>
                <a:schemeClr val="accent1">
                  <a:shade val="65000"/>
                </a:schemeClr>
              </a:solidFill>
              <a:ln w="19050">
                <a:solidFill>
                  <a:schemeClr val="lt1"/>
                </a:solidFill>
              </a:ln>
              <a:effectLst/>
            </c:spPr>
            <c:extLst>
              <c:ext xmlns:c16="http://schemas.microsoft.com/office/drawing/2014/chart" uri="{C3380CC4-5D6E-409C-BE32-E72D297353CC}">
                <c16:uniqueId val="{00000003-A784-421E-8BA2-DE41367D245C}"/>
              </c:ext>
            </c:extLst>
          </c:dPt>
          <c:dPt>
            <c:idx val="2"/>
            <c:bubble3D val="0"/>
            <c:spPr>
              <a:solidFill>
                <a:schemeClr val="accent1">
                  <a:shade val="82000"/>
                </a:schemeClr>
              </a:solidFill>
              <a:ln w="19050">
                <a:solidFill>
                  <a:schemeClr val="lt1"/>
                </a:solidFill>
              </a:ln>
              <a:effectLst/>
            </c:spPr>
            <c:extLst>
              <c:ext xmlns:c16="http://schemas.microsoft.com/office/drawing/2014/chart" uri="{C3380CC4-5D6E-409C-BE32-E72D297353CC}">
                <c16:uniqueId val="{00000005-A784-421E-8BA2-DE41367D245C}"/>
              </c:ext>
            </c:extLst>
          </c:dPt>
          <c:dPt>
            <c:idx val="3"/>
            <c:bubble3D val="0"/>
            <c:spPr>
              <a:solidFill>
                <a:schemeClr val="accent1"/>
              </a:solidFill>
              <a:ln w="19050">
                <a:solidFill>
                  <a:schemeClr val="lt1"/>
                </a:solidFill>
              </a:ln>
              <a:effectLst/>
            </c:spPr>
            <c:extLst>
              <c:ext xmlns:c16="http://schemas.microsoft.com/office/drawing/2014/chart" uri="{C3380CC4-5D6E-409C-BE32-E72D297353CC}">
                <c16:uniqueId val="{00000007-A784-421E-8BA2-DE41367D245C}"/>
              </c:ext>
            </c:extLst>
          </c:dPt>
          <c:dPt>
            <c:idx val="4"/>
            <c:bubble3D val="0"/>
            <c:spPr>
              <a:solidFill>
                <a:schemeClr val="accent1">
                  <a:tint val="83000"/>
                </a:schemeClr>
              </a:solidFill>
              <a:ln w="19050">
                <a:solidFill>
                  <a:schemeClr val="lt1"/>
                </a:solidFill>
              </a:ln>
              <a:effectLst/>
            </c:spPr>
            <c:extLst>
              <c:ext xmlns:c16="http://schemas.microsoft.com/office/drawing/2014/chart" uri="{C3380CC4-5D6E-409C-BE32-E72D297353CC}">
                <c16:uniqueId val="{00000009-A784-421E-8BA2-DE41367D245C}"/>
              </c:ext>
            </c:extLst>
          </c:dPt>
          <c:dPt>
            <c:idx val="5"/>
            <c:bubble3D val="0"/>
            <c:spPr>
              <a:solidFill>
                <a:schemeClr val="accent1">
                  <a:tint val="65000"/>
                </a:schemeClr>
              </a:solidFill>
              <a:ln w="19050">
                <a:solidFill>
                  <a:schemeClr val="lt1"/>
                </a:solidFill>
              </a:ln>
              <a:effectLst/>
            </c:spPr>
            <c:extLst>
              <c:ext xmlns:c16="http://schemas.microsoft.com/office/drawing/2014/chart" uri="{C3380CC4-5D6E-409C-BE32-E72D297353CC}">
                <c16:uniqueId val="{0000000B-A784-421E-8BA2-DE41367D245C}"/>
              </c:ext>
            </c:extLst>
          </c:dPt>
          <c:dPt>
            <c:idx val="6"/>
            <c:bubble3D val="0"/>
            <c:spPr>
              <a:solidFill>
                <a:schemeClr val="accent1">
                  <a:tint val="48000"/>
                </a:schemeClr>
              </a:solidFill>
              <a:ln w="19050">
                <a:solidFill>
                  <a:schemeClr val="lt1"/>
                </a:solidFill>
              </a:ln>
              <a:effectLst/>
            </c:spPr>
            <c:extLst>
              <c:ext xmlns:c16="http://schemas.microsoft.com/office/drawing/2014/chart" uri="{C3380CC4-5D6E-409C-BE32-E72D297353CC}">
                <c16:uniqueId val="{0000000D-A784-421E-8BA2-DE41367D245C}"/>
              </c:ext>
            </c:extLst>
          </c:dPt>
          <c:dLbls>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fr-FR"/>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Feuil1!$A$2:$A$8</c:f>
              <c:strCache>
                <c:ptCount val="7"/>
                <c:pt idx="0">
                  <c:v>Jura bernois</c:v>
                </c:pt>
                <c:pt idx="1">
                  <c:v>Jura  </c:v>
                </c:pt>
                <c:pt idx="2">
                  <c:v>Neuchâtel</c:v>
                </c:pt>
                <c:pt idx="3">
                  <c:v>Berne</c:v>
                </c:pt>
                <c:pt idx="4">
                  <c:v>Suisse romande</c:v>
                </c:pt>
                <c:pt idx="5">
                  <c:v>Suisse alémanique</c:v>
                </c:pt>
                <c:pt idx="6">
                  <c:v>Etrangers</c:v>
                </c:pt>
              </c:strCache>
            </c:strRef>
          </c:cat>
          <c:val>
            <c:numRef>
              <c:f>Feuil1!$B$2:$B$8</c:f>
              <c:numCache>
                <c:formatCode>General</c:formatCode>
                <c:ptCount val="7"/>
                <c:pt idx="0">
                  <c:v>15</c:v>
                </c:pt>
                <c:pt idx="1">
                  <c:v>8</c:v>
                </c:pt>
                <c:pt idx="2">
                  <c:v>11</c:v>
                </c:pt>
                <c:pt idx="3">
                  <c:v>17</c:v>
                </c:pt>
                <c:pt idx="4">
                  <c:v>13</c:v>
                </c:pt>
                <c:pt idx="5">
                  <c:v>26</c:v>
                </c:pt>
                <c:pt idx="6">
                  <c:v>10</c:v>
                </c:pt>
              </c:numCache>
            </c:numRef>
          </c:val>
          <c:extLst>
            <c:ext xmlns:c16="http://schemas.microsoft.com/office/drawing/2014/chart" uri="{C3380CC4-5D6E-409C-BE32-E72D297353CC}">
              <c16:uniqueId val="{0000000E-A784-421E-8BA2-DE41367D245C}"/>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doughnutChart>
        <c:varyColors val="1"/>
        <c:ser>
          <c:idx val="0"/>
          <c:order val="0"/>
          <c:dPt>
            <c:idx val="0"/>
            <c:bubble3D val="0"/>
            <c:spPr>
              <a:solidFill>
                <a:schemeClr val="accent1">
                  <a:shade val="76000"/>
                </a:schemeClr>
              </a:solidFill>
              <a:ln w="19050">
                <a:solidFill>
                  <a:schemeClr val="lt1"/>
                </a:solidFill>
              </a:ln>
              <a:effectLst/>
            </c:spPr>
            <c:extLst>
              <c:ext xmlns:c16="http://schemas.microsoft.com/office/drawing/2014/chart" uri="{C3380CC4-5D6E-409C-BE32-E72D297353CC}">
                <c16:uniqueId val="{00000001-C17E-478B-A885-A7E367427174}"/>
              </c:ext>
            </c:extLst>
          </c:dPt>
          <c:dPt>
            <c:idx val="1"/>
            <c:bubble3D val="0"/>
            <c:spPr>
              <a:solidFill>
                <a:schemeClr val="accent1">
                  <a:tint val="77000"/>
                </a:schemeClr>
              </a:solidFill>
              <a:ln w="19050">
                <a:solidFill>
                  <a:schemeClr val="lt1"/>
                </a:solidFill>
              </a:ln>
              <a:effectLst/>
            </c:spPr>
            <c:extLst>
              <c:ext xmlns:c16="http://schemas.microsoft.com/office/drawing/2014/chart" uri="{C3380CC4-5D6E-409C-BE32-E72D297353CC}">
                <c16:uniqueId val="{00000003-C17E-478B-A885-A7E367427174}"/>
              </c:ext>
            </c:extLst>
          </c:dPt>
          <c:dLbls>
            <c:dLbl>
              <c:idx val="0"/>
              <c:layout>
                <c:manualLayout>
                  <c:x val="5.8333333333333334E-2"/>
                  <c:y val="-7.407407407407407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C17E-478B-A885-A7E367427174}"/>
                </c:ext>
              </c:extLst>
            </c:dLbl>
            <c:dLbl>
              <c:idx val="1"/>
              <c:layout>
                <c:manualLayout>
                  <c:x val="-9.1666666666666716E-2"/>
                  <c:y val="2.7777777777777776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C17E-478B-A885-A7E36742717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[Graphiques.xlsx]Feuil1!$A$20:$A$21</c:f>
              <c:strCache>
                <c:ptCount val="2"/>
                <c:pt idx="0">
                  <c:v>Etranger</c:v>
                </c:pt>
                <c:pt idx="1">
                  <c:v>Suisse</c:v>
                </c:pt>
              </c:strCache>
            </c:strRef>
          </c:cat>
          <c:val>
            <c:numRef>
              <c:f>[Graphiques.xlsx]Feuil1!$B$20:$B$21</c:f>
              <c:numCache>
                <c:formatCode>General</c:formatCode>
                <c:ptCount val="2"/>
                <c:pt idx="0">
                  <c:v>1366</c:v>
                </c:pt>
                <c:pt idx="1">
                  <c:v>12618</c:v>
                </c:pt>
              </c:numCache>
            </c:numRef>
          </c:val>
          <c:extLst>
            <c:ext xmlns:c16="http://schemas.microsoft.com/office/drawing/2014/chart" uri="{C3380CC4-5D6E-409C-BE32-E72D297353CC}">
              <c16:uniqueId val="{00000004-C17E-478B-A885-A7E367427174}"/>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doughnutChart>
        <c:varyColors val="1"/>
        <c:ser>
          <c:idx val="0"/>
          <c:order val="0"/>
          <c:dPt>
            <c:idx val="0"/>
            <c:bubble3D val="0"/>
            <c:spPr>
              <a:solidFill>
                <a:schemeClr val="accent1">
                  <a:shade val="38000"/>
                </a:schemeClr>
              </a:solidFill>
              <a:ln w="19050">
                <a:solidFill>
                  <a:schemeClr val="lt1"/>
                </a:solidFill>
              </a:ln>
              <a:effectLst/>
            </c:spPr>
            <c:extLst>
              <c:ext xmlns:c16="http://schemas.microsoft.com/office/drawing/2014/chart" uri="{C3380CC4-5D6E-409C-BE32-E72D297353CC}">
                <c16:uniqueId val="{00000001-C088-4B30-9F69-85C1056EBED9}"/>
              </c:ext>
            </c:extLst>
          </c:dPt>
          <c:dPt>
            <c:idx val="1"/>
            <c:bubble3D val="0"/>
            <c:spPr>
              <a:solidFill>
                <a:schemeClr val="accent1">
                  <a:shade val="47000"/>
                </a:schemeClr>
              </a:solidFill>
              <a:ln w="19050">
                <a:solidFill>
                  <a:schemeClr val="lt1"/>
                </a:solidFill>
              </a:ln>
              <a:effectLst/>
            </c:spPr>
            <c:extLst>
              <c:ext xmlns:c16="http://schemas.microsoft.com/office/drawing/2014/chart" uri="{C3380CC4-5D6E-409C-BE32-E72D297353CC}">
                <c16:uniqueId val="{00000003-C088-4B30-9F69-85C1056EBED9}"/>
              </c:ext>
            </c:extLst>
          </c:dPt>
          <c:dPt>
            <c:idx val="2"/>
            <c:bubble3D val="0"/>
            <c:spPr>
              <a:solidFill>
                <a:schemeClr val="accent1">
                  <a:shade val="56000"/>
                </a:schemeClr>
              </a:solidFill>
              <a:ln w="19050">
                <a:solidFill>
                  <a:schemeClr val="lt1"/>
                </a:solidFill>
              </a:ln>
              <a:effectLst/>
            </c:spPr>
            <c:extLst>
              <c:ext xmlns:c16="http://schemas.microsoft.com/office/drawing/2014/chart" uri="{C3380CC4-5D6E-409C-BE32-E72D297353CC}">
                <c16:uniqueId val="{00000005-C088-4B30-9F69-85C1056EBED9}"/>
              </c:ext>
            </c:extLst>
          </c:dPt>
          <c:dPt>
            <c:idx val="3"/>
            <c:bubble3D val="0"/>
            <c:spPr>
              <a:solidFill>
                <a:schemeClr val="accent1">
                  <a:shade val="65000"/>
                </a:schemeClr>
              </a:solidFill>
              <a:ln w="19050">
                <a:solidFill>
                  <a:schemeClr val="lt1"/>
                </a:solidFill>
              </a:ln>
              <a:effectLst/>
            </c:spPr>
            <c:extLst>
              <c:ext xmlns:c16="http://schemas.microsoft.com/office/drawing/2014/chart" uri="{C3380CC4-5D6E-409C-BE32-E72D297353CC}">
                <c16:uniqueId val="{00000007-C088-4B30-9F69-85C1056EBED9}"/>
              </c:ext>
            </c:extLst>
          </c:dPt>
          <c:dPt>
            <c:idx val="4"/>
            <c:bubble3D val="0"/>
            <c:spPr>
              <a:solidFill>
                <a:schemeClr val="accent1">
                  <a:shade val="73000"/>
                </a:schemeClr>
              </a:solidFill>
              <a:ln w="19050">
                <a:solidFill>
                  <a:schemeClr val="lt1"/>
                </a:solidFill>
              </a:ln>
              <a:effectLst/>
            </c:spPr>
            <c:extLst>
              <c:ext xmlns:c16="http://schemas.microsoft.com/office/drawing/2014/chart" uri="{C3380CC4-5D6E-409C-BE32-E72D297353CC}">
                <c16:uniqueId val="{00000009-C088-4B30-9F69-85C1056EBED9}"/>
              </c:ext>
            </c:extLst>
          </c:dPt>
          <c:dPt>
            <c:idx val="5"/>
            <c:bubble3D val="0"/>
            <c:spPr>
              <a:solidFill>
                <a:schemeClr val="accent1">
                  <a:shade val="82000"/>
                </a:schemeClr>
              </a:solidFill>
              <a:ln w="19050">
                <a:solidFill>
                  <a:schemeClr val="lt1"/>
                </a:solidFill>
              </a:ln>
              <a:effectLst/>
            </c:spPr>
            <c:extLst>
              <c:ext xmlns:c16="http://schemas.microsoft.com/office/drawing/2014/chart" uri="{C3380CC4-5D6E-409C-BE32-E72D297353CC}">
                <c16:uniqueId val="{0000000B-C088-4B30-9F69-85C1056EBED9}"/>
              </c:ext>
            </c:extLst>
          </c:dPt>
          <c:dPt>
            <c:idx val="6"/>
            <c:bubble3D val="0"/>
            <c:spPr>
              <a:solidFill>
                <a:schemeClr val="accent1">
                  <a:shade val="91000"/>
                </a:schemeClr>
              </a:solidFill>
              <a:ln w="19050">
                <a:solidFill>
                  <a:schemeClr val="lt1"/>
                </a:solidFill>
              </a:ln>
              <a:effectLst/>
            </c:spPr>
            <c:extLst>
              <c:ext xmlns:c16="http://schemas.microsoft.com/office/drawing/2014/chart" uri="{C3380CC4-5D6E-409C-BE32-E72D297353CC}">
                <c16:uniqueId val="{0000000D-C088-4B30-9F69-85C1056EBED9}"/>
              </c:ext>
            </c:extLst>
          </c:dPt>
          <c:dPt>
            <c:idx val="7"/>
            <c:bubble3D val="0"/>
            <c:spPr>
              <a:solidFill>
                <a:schemeClr val="accent1"/>
              </a:solidFill>
              <a:ln w="19050">
                <a:solidFill>
                  <a:schemeClr val="lt1"/>
                </a:solidFill>
              </a:ln>
              <a:effectLst/>
            </c:spPr>
            <c:extLst>
              <c:ext xmlns:c16="http://schemas.microsoft.com/office/drawing/2014/chart" uri="{C3380CC4-5D6E-409C-BE32-E72D297353CC}">
                <c16:uniqueId val="{0000000F-C088-4B30-9F69-85C1056EBED9}"/>
              </c:ext>
            </c:extLst>
          </c:dPt>
          <c:dPt>
            <c:idx val="8"/>
            <c:bubble3D val="0"/>
            <c:spPr>
              <a:solidFill>
                <a:schemeClr val="accent1">
                  <a:tint val="92000"/>
                </a:schemeClr>
              </a:solidFill>
              <a:ln w="19050">
                <a:solidFill>
                  <a:schemeClr val="lt1"/>
                </a:solidFill>
              </a:ln>
              <a:effectLst/>
            </c:spPr>
            <c:extLst>
              <c:ext xmlns:c16="http://schemas.microsoft.com/office/drawing/2014/chart" uri="{C3380CC4-5D6E-409C-BE32-E72D297353CC}">
                <c16:uniqueId val="{00000011-C088-4B30-9F69-85C1056EBED9}"/>
              </c:ext>
            </c:extLst>
          </c:dPt>
          <c:dPt>
            <c:idx val="9"/>
            <c:bubble3D val="0"/>
            <c:spPr>
              <a:solidFill>
                <a:schemeClr val="accent1">
                  <a:tint val="83000"/>
                </a:schemeClr>
              </a:solidFill>
              <a:ln w="19050">
                <a:solidFill>
                  <a:schemeClr val="lt1"/>
                </a:solidFill>
              </a:ln>
              <a:effectLst/>
            </c:spPr>
            <c:extLst>
              <c:ext xmlns:c16="http://schemas.microsoft.com/office/drawing/2014/chart" uri="{C3380CC4-5D6E-409C-BE32-E72D297353CC}">
                <c16:uniqueId val="{00000013-C088-4B30-9F69-85C1056EBED9}"/>
              </c:ext>
            </c:extLst>
          </c:dPt>
          <c:dPt>
            <c:idx val="10"/>
            <c:bubble3D val="0"/>
            <c:spPr>
              <a:solidFill>
                <a:schemeClr val="accent1">
                  <a:tint val="74000"/>
                </a:schemeClr>
              </a:solidFill>
              <a:ln w="19050">
                <a:solidFill>
                  <a:schemeClr val="lt1"/>
                </a:solidFill>
              </a:ln>
              <a:effectLst/>
            </c:spPr>
            <c:extLst>
              <c:ext xmlns:c16="http://schemas.microsoft.com/office/drawing/2014/chart" uri="{C3380CC4-5D6E-409C-BE32-E72D297353CC}">
                <c16:uniqueId val="{00000015-C088-4B30-9F69-85C1056EBED9}"/>
              </c:ext>
            </c:extLst>
          </c:dPt>
          <c:dPt>
            <c:idx val="11"/>
            <c:bubble3D val="0"/>
            <c:spPr>
              <a:solidFill>
                <a:schemeClr val="accent1">
                  <a:tint val="65000"/>
                </a:schemeClr>
              </a:solidFill>
              <a:ln w="19050">
                <a:solidFill>
                  <a:schemeClr val="lt1"/>
                </a:solidFill>
              </a:ln>
              <a:effectLst/>
            </c:spPr>
            <c:extLst>
              <c:ext xmlns:c16="http://schemas.microsoft.com/office/drawing/2014/chart" uri="{C3380CC4-5D6E-409C-BE32-E72D297353CC}">
                <c16:uniqueId val="{00000017-C088-4B30-9F69-85C1056EBED9}"/>
              </c:ext>
            </c:extLst>
          </c:dPt>
          <c:dPt>
            <c:idx val="12"/>
            <c:bubble3D val="0"/>
            <c:spPr>
              <a:solidFill>
                <a:schemeClr val="accent1">
                  <a:tint val="57000"/>
                </a:schemeClr>
              </a:solidFill>
              <a:ln w="19050">
                <a:solidFill>
                  <a:schemeClr val="lt1"/>
                </a:solidFill>
              </a:ln>
              <a:effectLst/>
            </c:spPr>
            <c:extLst>
              <c:ext xmlns:c16="http://schemas.microsoft.com/office/drawing/2014/chart" uri="{C3380CC4-5D6E-409C-BE32-E72D297353CC}">
                <c16:uniqueId val="{00000019-C088-4B30-9F69-85C1056EBED9}"/>
              </c:ext>
            </c:extLst>
          </c:dPt>
          <c:dPt>
            <c:idx val="13"/>
            <c:bubble3D val="0"/>
            <c:spPr>
              <a:solidFill>
                <a:schemeClr val="accent1">
                  <a:tint val="48000"/>
                </a:schemeClr>
              </a:solidFill>
              <a:ln w="19050">
                <a:solidFill>
                  <a:schemeClr val="lt1"/>
                </a:solidFill>
              </a:ln>
              <a:effectLst/>
            </c:spPr>
            <c:extLst>
              <c:ext xmlns:c16="http://schemas.microsoft.com/office/drawing/2014/chart" uri="{C3380CC4-5D6E-409C-BE32-E72D297353CC}">
                <c16:uniqueId val="{0000001B-C088-4B30-9F69-85C1056EBED9}"/>
              </c:ext>
            </c:extLst>
          </c:dPt>
          <c:dPt>
            <c:idx val="14"/>
            <c:bubble3D val="0"/>
            <c:spPr>
              <a:solidFill>
                <a:schemeClr val="accent1">
                  <a:tint val="39000"/>
                </a:schemeClr>
              </a:solidFill>
              <a:ln w="19050">
                <a:solidFill>
                  <a:schemeClr val="lt1"/>
                </a:solidFill>
              </a:ln>
              <a:effectLst/>
            </c:spPr>
            <c:extLst>
              <c:ext xmlns:c16="http://schemas.microsoft.com/office/drawing/2014/chart" uri="{C3380CC4-5D6E-409C-BE32-E72D297353CC}">
                <c16:uniqueId val="{0000001D-C088-4B30-9F69-85C1056EBED9}"/>
              </c:ext>
            </c:extLst>
          </c:dPt>
          <c:dLbls>
            <c:dLbl>
              <c:idx val="0"/>
              <c:layout>
                <c:manualLayout>
                  <c:x val="1.7706949977866312E-2"/>
                  <c:y val="-8.1611827160287545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C088-4B30-9F69-85C1056EBED9}"/>
                </c:ext>
              </c:extLst>
            </c:dLbl>
            <c:dLbl>
              <c:idx val="2"/>
              <c:layout>
                <c:manualLayout>
                  <c:x val="-4.776416620536892E-2"/>
                  <c:y val="5.9402928791807655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C088-4B30-9F69-85C1056EBED9}"/>
                </c:ext>
              </c:extLst>
            </c:dLbl>
            <c:dLbl>
              <c:idx val="3"/>
              <c:layout>
                <c:manualLayout>
                  <c:x val="1.3233000261038343E-5"/>
                  <c:y val="-8.5716668190852593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C088-4B30-9F69-85C1056EBED9}"/>
                </c:ext>
              </c:extLst>
            </c:dLbl>
            <c:dLbl>
              <c:idx val="4"/>
              <c:layout>
                <c:manualLayout>
                  <c:x val="-4.953320939816043E-2"/>
                  <c:y val="8.3983451050486643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C088-4B30-9F69-85C1056EBED9}"/>
                </c:ext>
              </c:extLst>
            </c:dLbl>
            <c:dLbl>
              <c:idx val="5"/>
              <c:layout>
                <c:manualLayout>
                  <c:x val="1.7690431927914415E-3"/>
                  <c:y val="0.10037046588960608"/>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088-4B30-9F69-85C1056EBED9}"/>
                </c:ext>
              </c:extLst>
            </c:dLbl>
            <c:dLbl>
              <c:idx val="6"/>
              <c:layout>
                <c:manualLayout>
                  <c:x val="4.0714459434725105E-2"/>
                  <c:y val="-0.10416818883647518"/>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088-4B30-9F69-85C1056EBED9}"/>
                </c:ext>
              </c:extLst>
            </c:dLbl>
            <c:dLbl>
              <c:idx val="7"/>
              <c:layout>
                <c:manualLayout>
                  <c:x val="-3.5380863855828831E-3"/>
                  <c:y val="-7.1693189921147163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F-C088-4B30-9F69-85C1056EBED9}"/>
                </c:ext>
              </c:extLst>
            </c:dLbl>
            <c:dLbl>
              <c:idx val="8"/>
              <c:layout>
                <c:manualLayout>
                  <c:x val="1.9459475120705855E-2"/>
                  <c:y val="-5.5306175082027835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11-C088-4B30-9F69-85C1056EBED9}"/>
                </c:ext>
              </c:extLst>
            </c:dLbl>
            <c:dLbl>
              <c:idx val="9"/>
              <c:layout>
                <c:manualLayout>
                  <c:x val="6.3685554940491898E-2"/>
                  <c:y val="-5.5306175082027814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13-C088-4B30-9F69-85C1056EBED9}"/>
                </c:ext>
              </c:extLst>
            </c:dLbl>
            <c:dLbl>
              <c:idx val="10"/>
              <c:layout>
                <c:manualLayout>
                  <c:x val="7.610521321706494E-2"/>
                  <c:y val="-9.5990810368528801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15-C088-4B30-9F69-85C1056EBED9}"/>
                </c:ext>
              </c:extLst>
            </c:dLbl>
            <c:dLbl>
              <c:idx val="11"/>
              <c:layout>
                <c:manualLayout>
                  <c:x val="9.5586139727667635E-2"/>
                  <c:y val="-4.8910561898803426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17-C088-4B30-9F69-85C1056EBED9}"/>
                </c:ext>
              </c:extLst>
            </c:dLbl>
            <c:dLbl>
              <c:idx val="13"/>
              <c:layout>
                <c:manualLayout>
                  <c:x val="4.5850700339088411E-2"/>
                  <c:y val="-6.2437564798828032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1B-C088-4B30-9F69-85C1056EBE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[Graphiques.xlsx]Feuil1!$A$3:$A$17</c:f>
              <c:strCache>
                <c:ptCount val="15"/>
                <c:pt idx="0">
                  <c:v>Allemagne</c:v>
                </c:pt>
                <c:pt idx="1">
                  <c:v>France</c:v>
                </c:pt>
                <c:pt idx="2">
                  <c:v>Italie</c:v>
                </c:pt>
                <c:pt idx="3">
                  <c:v>Europe du nord</c:v>
                </c:pt>
                <c:pt idx="4">
                  <c:v>Europe autre</c:v>
                </c:pt>
                <c:pt idx="5">
                  <c:v>USA et Canada</c:v>
                </c:pt>
                <c:pt idx="6">
                  <c:v>Australie et argentine</c:v>
                </c:pt>
                <c:pt idx="7">
                  <c:v>Asie</c:v>
                </c:pt>
                <c:pt idx="8">
                  <c:v>Pays du golfe</c:v>
                </c:pt>
                <c:pt idx="9">
                  <c:v>Inde</c:v>
                </c:pt>
                <c:pt idx="10">
                  <c:v>Israel</c:v>
                </c:pt>
                <c:pt idx="11">
                  <c:v>Suisse italienne</c:v>
                </c:pt>
                <c:pt idx="12">
                  <c:v>Suisse allemande</c:v>
                </c:pt>
                <c:pt idx="13">
                  <c:v>Suisse romande</c:v>
                </c:pt>
                <c:pt idx="14">
                  <c:v>Non spécifié</c:v>
                </c:pt>
              </c:strCache>
            </c:strRef>
          </c:cat>
          <c:val>
            <c:numRef>
              <c:f>[Graphiques.xlsx]Feuil1!$B$3:$B$17</c:f>
              <c:numCache>
                <c:formatCode>General</c:formatCode>
                <c:ptCount val="15"/>
                <c:pt idx="0">
                  <c:v>228</c:v>
                </c:pt>
                <c:pt idx="1">
                  <c:v>439</c:v>
                </c:pt>
                <c:pt idx="2">
                  <c:v>121</c:v>
                </c:pt>
                <c:pt idx="3">
                  <c:v>82</c:v>
                </c:pt>
                <c:pt idx="4">
                  <c:v>149</c:v>
                </c:pt>
                <c:pt idx="5">
                  <c:v>27</c:v>
                </c:pt>
                <c:pt idx="6">
                  <c:v>7</c:v>
                </c:pt>
                <c:pt idx="7">
                  <c:v>57</c:v>
                </c:pt>
                <c:pt idx="8">
                  <c:v>7</c:v>
                </c:pt>
                <c:pt idx="9">
                  <c:v>22</c:v>
                </c:pt>
                <c:pt idx="10">
                  <c:v>39</c:v>
                </c:pt>
                <c:pt idx="11">
                  <c:v>87</c:v>
                </c:pt>
                <c:pt idx="12">
                  <c:v>2049</c:v>
                </c:pt>
                <c:pt idx="13">
                  <c:v>9417</c:v>
                </c:pt>
                <c:pt idx="14">
                  <c:v>1253</c:v>
                </c:pt>
              </c:numCache>
            </c:numRef>
          </c:val>
          <c:extLst>
            <c:ext xmlns:c16="http://schemas.microsoft.com/office/drawing/2014/chart" uri="{C3380CC4-5D6E-409C-BE32-E72D297353CC}">
              <c16:uniqueId val="{0000001E-C088-4B30-9F69-85C1056EBED9}"/>
            </c:ext>
          </c:extLst>
        </c:ser>
        <c:dLbls>
          <c:showLegendKey val="0"/>
          <c:showVal val="0"/>
          <c:showCatName val="0"/>
          <c:showSerName val="0"/>
          <c:showPercent val="1"/>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doughnutChart>
        <c:varyColors val="1"/>
        <c:ser>
          <c:idx val="0"/>
          <c:order val="0"/>
          <c:dPt>
            <c:idx val="0"/>
            <c:bubble3D val="0"/>
            <c:spPr>
              <a:solidFill>
                <a:schemeClr val="accent1">
                  <a:shade val="50000"/>
                </a:schemeClr>
              </a:solidFill>
              <a:ln w="19050">
                <a:solidFill>
                  <a:schemeClr val="lt1"/>
                </a:solidFill>
              </a:ln>
              <a:effectLst/>
            </c:spPr>
            <c:extLst>
              <c:ext xmlns:c16="http://schemas.microsoft.com/office/drawing/2014/chart" uri="{C3380CC4-5D6E-409C-BE32-E72D297353CC}">
                <c16:uniqueId val="{00000001-3D74-4514-8A17-83CAB8FD0583}"/>
              </c:ext>
            </c:extLst>
          </c:dPt>
          <c:dPt>
            <c:idx val="1"/>
            <c:bubble3D val="0"/>
            <c:spPr>
              <a:solidFill>
                <a:schemeClr val="accent1">
                  <a:shade val="70000"/>
                </a:schemeClr>
              </a:solidFill>
              <a:ln w="19050">
                <a:solidFill>
                  <a:schemeClr val="lt1"/>
                </a:solidFill>
              </a:ln>
              <a:effectLst/>
            </c:spPr>
            <c:extLst>
              <c:ext xmlns:c16="http://schemas.microsoft.com/office/drawing/2014/chart" uri="{C3380CC4-5D6E-409C-BE32-E72D297353CC}">
                <c16:uniqueId val="{00000003-3D74-4514-8A17-83CAB8FD0583}"/>
              </c:ext>
            </c:extLst>
          </c:dPt>
          <c:dPt>
            <c:idx val="2"/>
            <c:bubble3D val="0"/>
            <c:spPr>
              <a:solidFill>
                <a:schemeClr val="accent1">
                  <a:shade val="90000"/>
                </a:schemeClr>
              </a:solidFill>
              <a:ln w="19050">
                <a:solidFill>
                  <a:schemeClr val="lt1"/>
                </a:solidFill>
              </a:ln>
              <a:effectLst/>
            </c:spPr>
            <c:extLst>
              <c:ext xmlns:c16="http://schemas.microsoft.com/office/drawing/2014/chart" uri="{C3380CC4-5D6E-409C-BE32-E72D297353CC}">
                <c16:uniqueId val="{00000005-3D74-4514-8A17-83CAB8FD0583}"/>
              </c:ext>
            </c:extLst>
          </c:dPt>
          <c:dPt>
            <c:idx val="3"/>
            <c:bubble3D val="0"/>
            <c:spPr>
              <a:solidFill>
                <a:schemeClr val="accent1">
                  <a:tint val="90000"/>
                </a:schemeClr>
              </a:solidFill>
              <a:ln w="19050">
                <a:solidFill>
                  <a:schemeClr val="lt1"/>
                </a:solidFill>
              </a:ln>
              <a:effectLst/>
            </c:spPr>
            <c:extLst>
              <c:ext xmlns:c16="http://schemas.microsoft.com/office/drawing/2014/chart" uri="{C3380CC4-5D6E-409C-BE32-E72D297353CC}">
                <c16:uniqueId val="{00000007-3D74-4514-8A17-83CAB8FD0583}"/>
              </c:ext>
            </c:extLst>
          </c:dPt>
          <c:dPt>
            <c:idx val="4"/>
            <c:bubble3D val="0"/>
            <c:spPr>
              <a:solidFill>
                <a:schemeClr val="accent1">
                  <a:tint val="70000"/>
                </a:schemeClr>
              </a:solidFill>
              <a:ln w="19050">
                <a:solidFill>
                  <a:schemeClr val="lt1"/>
                </a:solidFill>
              </a:ln>
              <a:effectLst/>
            </c:spPr>
            <c:extLst>
              <c:ext xmlns:c16="http://schemas.microsoft.com/office/drawing/2014/chart" uri="{C3380CC4-5D6E-409C-BE32-E72D297353CC}">
                <c16:uniqueId val="{00000009-3D74-4514-8A17-83CAB8FD0583}"/>
              </c:ext>
            </c:extLst>
          </c:dPt>
          <c:dPt>
            <c:idx val="5"/>
            <c:bubble3D val="0"/>
            <c:spPr>
              <a:solidFill>
                <a:schemeClr val="accent1">
                  <a:tint val="50000"/>
                </a:schemeClr>
              </a:solidFill>
              <a:ln w="19050">
                <a:solidFill>
                  <a:schemeClr val="lt1"/>
                </a:solidFill>
              </a:ln>
              <a:effectLst/>
            </c:spPr>
            <c:extLst>
              <c:ext xmlns:c16="http://schemas.microsoft.com/office/drawing/2014/chart" uri="{C3380CC4-5D6E-409C-BE32-E72D297353CC}">
                <c16:uniqueId val="{0000000B-3D74-4514-8A17-83CAB8FD0583}"/>
              </c:ext>
            </c:extLst>
          </c:dPt>
          <c:dLbls>
            <c:dLbl>
              <c:idx val="0"/>
              <c:layout>
                <c:manualLayout>
                  <c:x val="-3.3333333333333381E-2"/>
                  <c:y val="-9.2592592592592587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3D74-4514-8A17-83CAB8FD0583}"/>
                </c:ext>
              </c:extLst>
            </c:dLbl>
            <c:dLbl>
              <c:idx val="1"/>
              <c:layout>
                <c:manualLayout>
                  <c:x val="8.3333333333332309E-3"/>
                  <c:y val="-9.2592592592592601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3D74-4514-8A17-83CAB8FD0583}"/>
                </c:ext>
              </c:extLst>
            </c:dLbl>
            <c:dLbl>
              <c:idx val="2"/>
              <c:layout>
                <c:manualLayout>
                  <c:x val="-1.9444444444444445E-2"/>
                  <c:y val="0.12962962962962959"/>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3D74-4514-8A17-83CAB8FD0583}"/>
                </c:ext>
              </c:extLst>
            </c:dLbl>
            <c:dLbl>
              <c:idx val="3"/>
              <c:layout>
                <c:manualLayout>
                  <c:x val="4.4444444444444342E-2"/>
                  <c:y val="-9.2592592592592587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3D74-4514-8A17-83CAB8FD0583}"/>
                </c:ext>
              </c:extLst>
            </c:dLbl>
            <c:dLbl>
              <c:idx val="4"/>
              <c:layout>
                <c:manualLayout>
                  <c:x val="0.125"/>
                  <c:y val="-1.3888888888888888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3D74-4514-8A17-83CAB8FD0583}"/>
                </c:ext>
              </c:extLst>
            </c:dLbl>
            <c:dLbl>
              <c:idx val="5"/>
              <c:layout>
                <c:manualLayout>
                  <c:x val="-0.1111111111111111"/>
                  <c:y val="3.7037037037037035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B-3D74-4514-8A17-83CAB8FD058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[Graphiques.xlsx]Feuil1!$A$28:$A$33</c:f>
              <c:strCache>
                <c:ptCount val="6"/>
                <c:pt idx="0">
                  <c:v>Allemagne</c:v>
                </c:pt>
                <c:pt idx="1">
                  <c:v>France</c:v>
                </c:pt>
                <c:pt idx="2">
                  <c:v>Italie</c:v>
                </c:pt>
                <c:pt idx="3">
                  <c:v>Europe du nord</c:v>
                </c:pt>
                <c:pt idx="4">
                  <c:v>Europe autre</c:v>
                </c:pt>
                <c:pt idx="5">
                  <c:v>Suisse</c:v>
                </c:pt>
              </c:strCache>
            </c:strRef>
          </c:cat>
          <c:val>
            <c:numRef>
              <c:f>[Graphiques.xlsx]Feuil1!$B$28:$B$33</c:f>
              <c:numCache>
                <c:formatCode>General</c:formatCode>
                <c:ptCount val="6"/>
                <c:pt idx="0">
                  <c:v>228</c:v>
                </c:pt>
                <c:pt idx="1">
                  <c:v>439</c:v>
                </c:pt>
                <c:pt idx="2">
                  <c:v>121</c:v>
                </c:pt>
                <c:pt idx="3">
                  <c:v>82</c:v>
                </c:pt>
                <c:pt idx="4">
                  <c:v>149</c:v>
                </c:pt>
                <c:pt idx="5">
                  <c:v>11553</c:v>
                </c:pt>
              </c:numCache>
            </c:numRef>
          </c:val>
          <c:extLst>
            <c:ext xmlns:c16="http://schemas.microsoft.com/office/drawing/2014/chart" uri="{C3380CC4-5D6E-409C-BE32-E72D297353CC}">
              <c16:uniqueId val="{0000000C-3D74-4514-8A17-83CAB8FD0583}"/>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doughnutChart>
        <c:varyColors val="1"/>
        <c:ser>
          <c:idx val="0"/>
          <c:order val="0"/>
          <c:tx>
            <c:strRef>
              <c:f>Feuil1!$B$1</c:f>
              <c:strCache>
                <c:ptCount val="1"/>
                <c:pt idx="0">
                  <c:v>Fréquentation</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486-4747-A51E-88875BC2FDA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2-F486-4747-A51E-88875BC2FDA1}"/>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3-F486-4747-A51E-88875BC2FDA1}"/>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4-F486-4747-A51E-88875BC2FDA1}"/>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5-F486-4747-A51E-88875BC2FDA1}"/>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8-F486-4747-A51E-88875BC2FDA1}"/>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6-F486-4747-A51E-88875BC2FDA1}"/>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7-F486-4747-A51E-88875BC2FDA1}"/>
              </c:ext>
            </c:extLst>
          </c:dPt>
          <c:dLbls>
            <c:dLbl>
              <c:idx val="0"/>
              <c:layout>
                <c:manualLayout>
                  <c:x val="6.8749999999999881E-2"/>
                  <c:y val="-2.10937487024022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486-4747-A51E-88875BC2FDA1}"/>
                </c:ext>
              </c:extLst>
            </c:dLbl>
            <c:dLbl>
              <c:idx val="1"/>
              <c:layout>
                <c:manualLayout>
                  <c:x val="-5.6250000000000029E-2"/>
                  <c:y val="1.406249913493493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486-4747-A51E-88875BC2FDA1}"/>
                </c:ext>
              </c:extLst>
            </c:dLbl>
            <c:dLbl>
              <c:idx val="2"/>
              <c:layout>
                <c:manualLayout>
                  <c:x val="-5.7812500000000058E-2"/>
                  <c:y val="-3.28124979815146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486-4747-A51E-88875BC2FDA1}"/>
                </c:ext>
              </c:extLst>
            </c:dLbl>
            <c:dLbl>
              <c:idx val="3"/>
              <c:layout>
                <c:manualLayout>
                  <c:x val="-5.937500000000006E-2"/>
                  <c:y val="-5.85937463955618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486-4747-A51E-88875BC2FDA1}"/>
                </c:ext>
              </c:extLst>
            </c:dLbl>
            <c:dLbl>
              <c:idx val="4"/>
              <c:layout>
                <c:manualLayout>
                  <c:x val="-2.9687499999999999E-2"/>
                  <c:y val="-5.390624668391693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486-4747-A51E-88875BC2FDA1}"/>
                </c:ext>
              </c:extLst>
            </c:dLbl>
            <c:dLbl>
              <c:idx val="5"/>
              <c:layout>
                <c:manualLayout>
                  <c:x val="-1.8749999999999999E-2"/>
                  <c:y val="-6.79687458188517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486-4747-A51E-88875BC2FDA1}"/>
                </c:ext>
              </c:extLst>
            </c:dLbl>
            <c:dLbl>
              <c:idx val="6"/>
              <c:layout>
                <c:manualLayout>
                  <c:x val="3.1249999999999425E-3"/>
                  <c:y val="-6.562499596302928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486-4747-A51E-88875BC2FDA1}"/>
                </c:ext>
              </c:extLst>
            </c:dLbl>
            <c:dLbl>
              <c:idx val="7"/>
              <c:layout>
                <c:manualLayout>
                  <c:x val="4.3749999999999997E-2"/>
                  <c:y val="-6.562499596302928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486-4747-A51E-88875BC2FDA1}"/>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Feuil1!$A$2:$A$9</c:f>
              <c:strCache>
                <c:ptCount val="8"/>
                <c:pt idx="0">
                  <c:v>Page d'accueil</c:v>
                </c:pt>
                <c:pt idx="1">
                  <c:v>Siams actualité </c:v>
                </c:pt>
                <c:pt idx="2">
                  <c:v>Siams Neuheiten</c:v>
                </c:pt>
                <c:pt idx="3">
                  <c:v>Micro5</c:v>
                </c:pt>
                <c:pt idx="4">
                  <c:v>Club SIAMS</c:v>
                </c:pt>
                <c:pt idx="5">
                  <c:v>Qualité de vie au travail</c:v>
                </c:pt>
                <c:pt idx="6">
                  <c:v>CAAJ</c:v>
                </c:pt>
                <c:pt idx="7">
                  <c:v>#bepog</c:v>
                </c:pt>
              </c:strCache>
            </c:strRef>
          </c:cat>
          <c:val>
            <c:numRef>
              <c:f>Feuil1!$B$2:$B$9</c:f>
              <c:numCache>
                <c:formatCode>General</c:formatCode>
                <c:ptCount val="8"/>
                <c:pt idx="0">
                  <c:v>1397</c:v>
                </c:pt>
                <c:pt idx="1">
                  <c:v>744</c:v>
                </c:pt>
                <c:pt idx="2">
                  <c:v>243</c:v>
                </c:pt>
                <c:pt idx="3">
                  <c:v>62</c:v>
                </c:pt>
                <c:pt idx="4">
                  <c:v>81</c:v>
                </c:pt>
                <c:pt idx="5">
                  <c:v>32</c:v>
                </c:pt>
                <c:pt idx="6">
                  <c:v>21</c:v>
                </c:pt>
                <c:pt idx="7">
                  <c:v>32</c:v>
                </c:pt>
              </c:numCache>
            </c:numRef>
          </c:val>
          <c:extLst>
            <c:ext xmlns:c16="http://schemas.microsoft.com/office/drawing/2014/chart" uri="{C3380CC4-5D6E-409C-BE32-E72D297353CC}">
              <c16:uniqueId val="{00000000-F486-4747-A51E-88875BC2FDA1}"/>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CH"/>
              <a:t>Enquête voyage Club SIAMS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stacked"/>
        <c:varyColors val="0"/>
        <c:ser>
          <c:idx val="0"/>
          <c:order val="0"/>
          <c:tx>
            <c:strRef>
              <c:f>Feuil1!$B$3</c:f>
              <c:strCache>
                <c:ptCount val="1"/>
                <c:pt idx="0">
                  <c:v>Très bon</c:v>
                </c:pt>
              </c:strCache>
            </c:strRef>
          </c:tx>
          <c:spPr>
            <a:solidFill>
              <a:schemeClr val="accent1"/>
            </a:solidFill>
            <a:ln>
              <a:noFill/>
            </a:ln>
            <a:effectLst/>
          </c:spPr>
          <c:invertIfNegative val="0"/>
          <c:cat>
            <c:strRef>
              <c:f>Feuil1!$A$4:$A$9</c:f>
              <c:strCache>
                <c:ptCount val="6"/>
                <c:pt idx="0">
                  <c:v>Organisation</c:v>
                </c:pt>
                <c:pt idx="1">
                  <c:v>Voyage</c:v>
                </c:pt>
                <c:pt idx="2">
                  <c:v>Hébergement</c:v>
                </c:pt>
                <c:pt idx="3">
                  <c:v>Visite/programme</c:v>
                </c:pt>
                <c:pt idx="4">
                  <c:v>Matériel reçu</c:v>
                </c:pt>
                <c:pt idx="5">
                  <c:v>Qualité des participants et échanges</c:v>
                </c:pt>
              </c:strCache>
            </c:strRef>
          </c:cat>
          <c:val>
            <c:numRef>
              <c:f>Feuil1!$B$4:$B$9</c:f>
              <c:numCache>
                <c:formatCode>General</c:formatCode>
                <c:ptCount val="6"/>
                <c:pt idx="0">
                  <c:v>27</c:v>
                </c:pt>
                <c:pt idx="1">
                  <c:v>25</c:v>
                </c:pt>
                <c:pt idx="2">
                  <c:v>26</c:v>
                </c:pt>
                <c:pt idx="3">
                  <c:v>26</c:v>
                </c:pt>
                <c:pt idx="4">
                  <c:v>26</c:v>
                </c:pt>
                <c:pt idx="5">
                  <c:v>22</c:v>
                </c:pt>
              </c:numCache>
            </c:numRef>
          </c:val>
          <c:extLst>
            <c:ext xmlns:c16="http://schemas.microsoft.com/office/drawing/2014/chart" uri="{C3380CC4-5D6E-409C-BE32-E72D297353CC}">
              <c16:uniqueId val="{00000000-6310-4E2C-ADA3-33A9C368FB2D}"/>
            </c:ext>
          </c:extLst>
        </c:ser>
        <c:ser>
          <c:idx val="1"/>
          <c:order val="1"/>
          <c:tx>
            <c:strRef>
              <c:f>Feuil1!$C$3</c:f>
              <c:strCache>
                <c:ptCount val="1"/>
                <c:pt idx="0">
                  <c:v>bon</c:v>
                </c:pt>
              </c:strCache>
            </c:strRef>
          </c:tx>
          <c:spPr>
            <a:solidFill>
              <a:schemeClr val="accent2"/>
            </a:solidFill>
            <a:ln>
              <a:noFill/>
            </a:ln>
            <a:effectLst/>
          </c:spPr>
          <c:invertIfNegative val="0"/>
          <c:cat>
            <c:strRef>
              <c:f>Feuil1!$A$4:$A$9</c:f>
              <c:strCache>
                <c:ptCount val="6"/>
                <c:pt idx="0">
                  <c:v>Organisation</c:v>
                </c:pt>
                <c:pt idx="1">
                  <c:v>Voyage</c:v>
                </c:pt>
                <c:pt idx="2">
                  <c:v>Hébergement</c:v>
                </c:pt>
                <c:pt idx="3">
                  <c:v>Visite/programme</c:v>
                </c:pt>
                <c:pt idx="4">
                  <c:v>Matériel reçu</c:v>
                </c:pt>
                <c:pt idx="5">
                  <c:v>Qualité des participants et échanges</c:v>
                </c:pt>
              </c:strCache>
            </c:strRef>
          </c:cat>
          <c:val>
            <c:numRef>
              <c:f>Feuil1!$C$4:$C$9</c:f>
              <c:numCache>
                <c:formatCode>General</c:formatCode>
                <c:ptCount val="6"/>
                <c:pt idx="0">
                  <c:v>2</c:v>
                </c:pt>
                <c:pt idx="1">
                  <c:v>4</c:v>
                </c:pt>
                <c:pt idx="2">
                  <c:v>3</c:v>
                </c:pt>
                <c:pt idx="3">
                  <c:v>3</c:v>
                </c:pt>
                <c:pt idx="4">
                  <c:v>3</c:v>
                </c:pt>
                <c:pt idx="5">
                  <c:v>7</c:v>
                </c:pt>
              </c:numCache>
            </c:numRef>
          </c:val>
          <c:extLst>
            <c:ext xmlns:c16="http://schemas.microsoft.com/office/drawing/2014/chart" uri="{C3380CC4-5D6E-409C-BE32-E72D297353CC}">
              <c16:uniqueId val="{00000001-6310-4E2C-ADA3-33A9C368FB2D}"/>
            </c:ext>
          </c:extLst>
        </c:ser>
        <c:ser>
          <c:idx val="2"/>
          <c:order val="2"/>
          <c:tx>
            <c:strRef>
              <c:f>Feuil1!$D$3</c:f>
              <c:strCache>
                <c:ptCount val="1"/>
                <c:pt idx="0">
                  <c:v>Moyen</c:v>
                </c:pt>
              </c:strCache>
            </c:strRef>
          </c:tx>
          <c:spPr>
            <a:solidFill>
              <a:schemeClr val="accent3"/>
            </a:solidFill>
            <a:ln>
              <a:noFill/>
            </a:ln>
            <a:effectLst/>
          </c:spPr>
          <c:invertIfNegative val="0"/>
          <c:cat>
            <c:strRef>
              <c:f>Feuil1!$A$4:$A$9</c:f>
              <c:strCache>
                <c:ptCount val="6"/>
                <c:pt idx="0">
                  <c:v>Organisation</c:v>
                </c:pt>
                <c:pt idx="1">
                  <c:v>Voyage</c:v>
                </c:pt>
                <c:pt idx="2">
                  <c:v>Hébergement</c:v>
                </c:pt>
                <c:pt idx="3">
                  <c:v>Visite/programme</c:v>
                </c:pt>
                <c:pt idx="4">
                  <c:v>Matériel reçu</c:v>
                </c:pt>
                <c:pt idx="5">
                  <c:v>Qualité des participants et échanges</c:v>
                </c:pt>
              </c:strCache>
            </c:strRef>
          </c:cat>
          <c:val>
            <c:numRef>
              <c:f>Feuil1!$D$4:$D$9</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2-6310-4E2C-ADA3-33A9C368FB2D}"/>
            </c:ext>
          </c:extLst>
        </c:ser>
        <c:dLbls>
          <c:showLegendKey val="0"/>
          <c:showVal val="0"/>
          <c:showCatName val="0"/>
          <c:showSerName val="0"/>
          <c:showPercent val="0"/>
          <c:showBubbleSize val="0"/>
        </c:dLbls>
        <c:gapWidth val="150"/>
        <c:overlap val="100"/>
        <c:axId val="405652592"/>
        <c:axId val="405643736"/>
      </c:barChart>
      <c:catAx>
        <c:axId val="4056525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05643736"/>
        <c:crosses val="autoZero"/>
        <c:auto val="1"/>
        <c:lblAlgn val="ctr"/>
        <c:lblOffset val="100"/>
        <c:noMultiLvlLbl val="0"/>
      </c:catAx>
      <c:valAx>
        <c:axId val="4056437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05652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CH"/>
              <a:t>Je participerai à nouveau</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pieChart>
        <c:varyColors val="1"/>
        <c:ser>
          <c:idx val="0"/>
          <c:order val="0"/>
          <c:tx>
            <c:strRef>
              <c:f>Feuil1!$A$25</c:f>
              <c:strCache>
                <c:ptCount val="1"/>
                <c:pt idx="0">
                  <c:v>Autre manifestation</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CB9-4A45-AB42-449C89AF51F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CB9-4A45-AB42-449C89AF51F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5CB9-4A45-AB42-449C89AF51FA}"/>
              </c:ext>
            </c:extLst>
          </c:dPt>
          <c:cat>
            <c:strRef>
              <c:f>Feuil1!$B$24:$D$24</c:f>
              <c:strCache>
                <c:ptCount val="3"/>
                <c:pt idx="0">
                  <c:v>Oui</c:v>
                </c:pt>
                <c:pt idx="1">
                  <c:v>Non</c:v>
                </c:pt>
                <c:pt idx="2">
                  <c:v>Pas de réponse</c:v>
                </c:pt>
              </c:strCache>
            </c:strRef>
          </c:cat>
          <c:val>
            <c:numRef>
              <c:f>Feuil1!$B$25:$D$25</c:f>
              <c:numCache>
                <c:formatCode>General</c:formatCode>
                <c:ptCount val="3"/>
                <c:pt idx="0">
                  <c:v>28</c:v>
                </c:pt>
                <c:pt idx="1">
                  <c:v>0</c:v>
                </c:pt>
                <c:pt idx="2">
                  <c:v>1</c:v>
                </c:pt>
              </c:numCache>
            </c:numRef>
          </c:val>
          <c:extLst>
            <c:ext xmlns:c16="http://schemas.microsoft.com/office/drawing/2014/chart" uri="{C3380CC4-5D6E-409C-BE32-E72D297353CC}">
              <c16:uniqueId val="{00000006-5CB9-4A45-AB42-449C89AF51F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CH"/>
              <a:t>A améliorer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F83-46DC-B720-17631B76292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F83-46DC-B720-17631B762921}"/>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F83-46DC-B720-17631B762921}"/>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AF83-46DC-B720-17631B762921}"/>
              </c:ext>
            </c:extLst>
          </c:dPt>
          <c:cat>
            <c:strRef>
              <c:f>Feuil1!$A$39:$A$43</c:f>
              <c:strCache>
                <c:ptCount val="4"/>
                <c:pt idx="0">
                  <c:v>Globalement bon</c:v>
                </c:pt>
                <c:pt idx="1">
                  <c:v>Temps d'échange</c:v>
                </c:pt>
                <c:pt idx="2">
                  <c:v>Timing</c:v>
                </c:pt>
                <c:pt idx="3">
                  <c:v>Visite d'un 3ème site</c:v>
                </c:pt>
              </c:strCache>
            </c:strRef>
          </c:cat>
          <c:val>
            <c:numRef>
              <c:f>Feuil1!$B$39:$B$43</c:f>
              <c:numCache>
                <c:formatCode>General</c:formatCode>
                <c:ptCount val="4"/>
                <c:pt idx="0">
                  <c:v>11</c:v>
                </c:pt>
                <c:pt idx="1">
                  <c:v>5</c:v>
                </c:pt>
                <c:pt idx="2">
                  <c:v>12</c:v>
                </c:pt>
                <c:pt idx="3">
                  <c:v>1</c:v>
                </c:pt>
              </c:numCache>
            </c:numRef>
          </c:val>
          <c:extLst>
            <c:ext xmlns:c16="http://schemas.microsoft.com/office/drawing/2014/chart" uri="{C3380CC4-5D6E-409C-BE32-E72D297353CC}">
              <c16:uniqueId val="{00000008-AF83-46DC-B720-17631B76292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withinLinear" id="14">
  <a:schemeClr val="accent1"/>
</cs:colorStyle>
</file>

<file path=ppt/charts/colors4.xml><?xml version="1.0" encoding="utf-8"?>
<cs:colorStyle xmlns:cs="http://schemas.microsoft.com/office/drawing/2012/chartStyle" xmlns:a="http://schemas.openxmlformats.org/drawingml/2006/main" meth="withinLinear" id="14">
  <a:schemeClr val="accent1"/>
</cs:colorStyle>
</file>

<file path=ppt/charts/colors5.xml><?xml version="1.0" encoding="utf-8"?>
<cs:colorStyle xmlns:cs="http://schemas.microsoft.com/office/drawing/2012/chartStyle" xmlns:a="http://schemas.openxmlformats.org/drawingml/2006/main" meth="withinLinear" id="14">
  <a:schemeClr val="accent1"/>
</cs:colorStyle>
</file>

<file path=ppt/charts/colors6.xml><?xml version="1.0" encoding="utf-8"?>
<cs:colorStyle xmlns:cs="http://schemas.microsoft.com/office/drawing/2012/chartStyle" xmlns:a="http://schemas.openxmlformats.org/drawingml/2006/main" meth="withinLinear" id="14">
  <a:schemeClr val="accent1"/>
</cs:colorStyle>
</file>

<file path=ppt/charts/colors7.xml><?xml version="1.0" encoding="utf-8"?>
<cs:colorStyle xmlns:cs="http://schemas.microsoft.com/office/drawing/2012/chartStyle" xmlns:a="http://schemas.openxmlformats.org/drawingml/2006/main" meth="withinLinear" id="14">
  <a:schemeClr val="accent1"/>
</cs:colorStyle>
</file>

<file path=ppt/charts/colors8.xml><?xml version="1.0" encoding="utf-8"?>
<cs:colorStyle xmlns:cs="http://schemas.microsoft.com/office/drawing/2012/chartStyle" xmlns:a="http://schemas.openxmlformats.org/drawingml/2006/main" meth="withinLinear" id="14">
  <a:schemeClr val="accent1"/>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735346-6C53-4E6C-8B33-63FC6CD19982}" type="doc">
      <dgm:prSet loTypeId="urn:microsoft.com/office/officeart/2005/8/layout/venn1" loCatId="relationship" qsTypeId="urn:microsoft.com/office/officeart/2005/8/quickstyle/simple2" qsCatId="simple" csTypeId="urn:microsoft.com/office/officeart/2005/8/colors/accent1_2" csCatId="accent1" phldr="1"/>
      <dgm:spPr/>
    </dgm:pt>
    <dgm:pt modelId="{1EE19928-B993-4E73-927D-980FE274E0C9}">
      <dgm:prSet phldrT="[Texte]" custT="1"/>
      <dgm:spPr/>
      <dgm:t>
        <a:bodyPr/>
        <a:lstStyle/>
        <a:p>
          <a:r>
            <a:rPr lang="fr-FR" sz="4400" dirty="0">
              <a:solidFill>
                <a:schemeClr val="bg1"/>
              </a:solidFill>
            </a:rPr>
            <a:t>ADN</a:t>
          </a:r>
        </a:p>
      </dgm:t>
    </dgm:pt>
    <dgm:pt modelId="{0CA8171D-0A49-4DFC-90AD-3BA9E9629A2C}" type="parTrans" cxnId="{FBFE3016-F7C7-4B62-9A78-B630148362D8}">
      <dgm:prSet/>
      <dgm:spPr/>
      <dgm:t>
        <a:bodyPr/>
        <a:lstStyle/>
        <a:p>
          <a:endParaRPr lang="fr-FR"/>
        </a:p>
      </dgm:t>
    </dgm:pt>
    <dgm:pt modelId="{26E37C23-FA97-46C8-B243-88E132989DA5}" type="sibTrans" cxnId="{FBFE3016-F7C7-4B62-9A78-B630148362D8}">
      <dgm:prSet/>
      <dgm:spPr/>
      <dgm:t>
        <a:bodyPr/>
        <a:lstStyle/>
        <a:p>
          <a:endParaRPr lang="fr-FR"/>
        </a:p>
      </dgm:t>
    </dgm:pt>
    <dgm:pt modelId="{04B728E4-DFB5-40B1-B986-6755606A8239}">
      <dgm:prSet phldrT="[Texte]" custT="1"/>
      <dgm:spPr/>
      <dgm:t>
        <a:bodyPr/>
        <a:lstStyle/>
        <a:p>
          <a:r>
            <a:rPr lang="fr-FR" sz="4400" dirty="0">
              <a:solidFill>
                <a:schemeClr val="bg1"/>
              </a:solidFill>
            </a:rPr>
            <a:t>$</a:t>
          </a:r>
        </a:p>
      </dgm:t>
    </dgm:pt>
    <dgm:pt modelId="{46F04EA9-7B11-46E1-A9B4-87DC0D508F7A}" type="parTrans" cxnId="{CA6C2FBA-E7EA-4DFA-842F-63B237904A91}">
      <dgm:prSet/>
      <dgm:spPr/>
      <dgm:t>
        <a:bodyPr/>
        <a:lstStyle/>
        <a:p>
          <a:endParaRPr lang="fr-FR"/>
        </a:p>
      </dgm:t>
    </dgm:pt>
    <dgm:pt modelId="{0460526B-7EEC-4081-93C0-C985C5C97AF9}" type="sibTrans" cxnId="{CA6C2FBA-E7EA-4DFA-842F-63B237904A91}">
      <dgm:prSet/>
      <dgm:spPr/>
      <dgm:t>
        <a:bodyPr/>
        <a:lstStyle/>
        <a:p>
          <a:endParaRPr lang="fr-FR"/>
        </a:p>
      </dgm:t>
    </dgm:pt>
    <dgm:pt modelId="{6F97CF31-F825-42E0-9DCE-06766E6861B0}">
      <dgm:prSet phldrT="[Texte]" custT="1"/>
      <dgm:spPr/>
      <dgm:t>
        <a:bodyPr/>
        <a:lstStyle/>
        <a:p>
          <a:r>
            <a:rPr lang="fr-FR" sz="4400" dirty="0">
              <a:solidFill>
                <a:schemeClr val="bg1"/>
              </a:solidFill>
            </a:rPr>
            <a:t>#1</a:t>
          </a:r>
        </a:p>
      </dgm:t>
    </dgm:pt>
    <dgm:pt modelId="{50D59581-0C2E-40E7-B5C5-CCF7B11AE85F}" type="parTrans" cxnId="{48C3F269-0780-4A26-8219-CFE32C500D32}">
      <dgm:prSet/>
      <dgm:spPr/>
      <dgm:t>
        <a:bodyPr/>
        <a:lstStyle/>
        <a:p>
          <a:endParaRPr lang="fr-FR"/>
        </a:p>
      </dgm:t>
    </dgm:pt>
    <dgm:pt modelId="{E9527770-D357-4403-A65A-099FC5F0BFB7}" type="sibTrans" cxnId="{48C3F269-0780-4A26-8219-CFE32C500D32}">
      <dgm:prSet/>
      <dgm:spPr/>
      <dgm:t>
        <a:bodyPr/>
        <a:lstStyle/>
        <a:p>
          <a:endParaRPr lang="fr-FR"/>
        </a:p>
      </dgm:t>
    </dgm:pt>
    <dgm:pt modelId="{DE3EEBFC-F033-45EB-882F-34B198FAF66E}" type="pres">
      <dgm:prSet presAssocID="{4E735346-6C53-4E6C-8B33-63FC6CD19982}" presName="compositeShape" presStyleCnt="0">
        <dgm:presLayoutVars>
          <dgm:chMax val="7"/>
          <dgm:dir/>
          <dgm:resizeHandles val="exact"/>
        </dgm:presLayoutVars>
      </dgm:prSet>
      <dgm:spPr/>
    </dgm:pt>
    <dgm:pt modelId="{9B08FC5E-6148-4D37-B98A-67504C67211C}" type="pres">
      <dgm:prSet presAssocID="{1EE19928-B993-4E73-927D-980FE274E0C9}" presName="circ1" presStyleLbl="vennNode1" presStyleIdx="0" presStyleCnt="3"/>
      <dgm:spPr/>
    </dgm:pt>
    <dgm:pt modelId="{A9D4C587-49F5-4B3B-8769-1A9923E65E71}" type="pres">
      <dgm:prSet presAssocID="{1EE19928-B993-4E73-927D-980FE274E0C9}" presName="circ1Tx" presStyleLbl="revTx" presStyleIdx="0" presStyleCnt="0">
        <dgm:presLayoutVars>
          <dgm:chMax val="0"/>
          <dgm:chPref val="0"/>
          <dgm:bulletEnabled val="1"/>
        </dgm:presLayoutVars>
      </dgm:prSet>
      <dgm:spPr/>
    </dgm:pt>
    <dgm:pt modelId="{207F8B36-5C6D-4427-B345-C634F7ABFD44}" type="pres">
      <dgm:prSet presAssocID="{04B728E4-DFB5-40B1-B986-6755606A8239}" presName="circ2" presStyleLbl="vennNode1" presStyleIdx="1" presStyleCnt="3"/>
      <dgm:spPr/>
    </dgm:pt>
    <dgm:pt modelId="{5CAE2688-0F69-4E48-A488-E4EE41E46591}" type="pres">
      <dgm:prSet presAssocID="{04B728E4-DFB5-40B1-B986-6755606A8239}" presName="circ2Tx" presStyleLbl="revTx" presStyleIdx="0" presStyleCnt="0">
        <dgm:presLayoutVars>
          <dgm:chMax val="0"/>
          <dgm:chPref val="0"/>
          <dgm:bulletEnabled val="1"/>
        </dgm:presLayoutVars>
      </dgm:prSet>
      <dgm:spPr/>
    </dgm:pt>
    <dgm:pt modelId="{C83655B2-E3E7-40D5-93B8-79D26AC15077}" type="pres">
      <dgm:prSet presAssocID="{6F97CF31-F825-42E0-9DCE-06766E6861B0}" presName="circ3" presStyleLbl="vennNode1" presStyleIdx="2" presStyleCnt="3"/>
      <dgm:spPr/>
    </dgm:pt>
    <dgm:pt modelId="{B4116C63-98F5-43BB-950C-B0C2F2956870}" type="pres">
      <dgm:prSet presAssocID="{6F97CF31-F825-42E0-9DCE-06766E6861B0}" presName="circ3Tx" presStyleLbl="revTx" presStyleIdx="0" presStyleCnt="0">
        <dgm:presLayoutVars>
          <dgm:chMax val="0"/>
          <dgm:chPref val="0"/>
          <dgm:bulletEnabled val="1"/>
        </dgm:presLayoutVars>
      </dgm:prSet>
      <dgm:spPr/>
    </dgm:pt>
  </dgm:ptLst>
  <dgm:cxnLst>
    <dgm:cxn modelId="{4B0C4106-94F6-4281-9716-2CC423FAF1B2}" type="presOf" srcId="{1EE19928-B993-4E73-927D-980FE274E0C9}" destId="{9B08FC5E-6148-4D37-B98A-67504C67211C}" srcOrd="0" destOrd="0" presId="urn:microsoft.com/office/officeart/2005/8/layout/venn1"/>
    <dgm:cxn modelId="{A7463F09-4944-4AC5-83F8-4D53C0188F21}" type="presOf" srcId="{04B728E4-DFB5-40B1-B986-6755606A8239}" destId="{5CAE2688-0F69-4E48-A488-E4EE41E46591}" srcOrd="1" destOrd="0" presId="urn:microsoft.com/office/officeart/2005/8/layout/venn1"/>
    <dgm:cxn modelId="{FBFE3016-F7C7-4B62-9A78-B630148362D8}" srcId="{4E735346-6C53-4E6C-8B33-63FC6CD19982}" destId="{1EE19928-B993-4E73-927D-980FE274E0C9}" srcOrd="0" destOrd="0" parTransId="{0CA8171D-0A49-4DFC-90AD-3BA9E9629A2C}" sibTransId="{26E37C23-FA97-46C8-B243-88E132989DA5}"/>
    <dgm:cxn modelId="{66C8D224-FC22-454F-B640-422FB8DD2125}" type="presOf" srcId="{1EE19928-B993-4E73-927D-980FE274E0C9}" destId="{A9D4C587-49F5-4B3B-8769-1A9923E65E71}" srcOrd="1" destOrd="0" presId="urn:microsoft.com/office/officeart/2005/8/layout/venn1"/>
    <dgm:cxn modelId="{48C3F269-0780-4A26-8219-CFE32C500D32}" srcId="{4E735346-6C53-4E6C-8B33-63FC6CD19982}" destId="{6F97CF31-F825-42E0-9DCE-06766E6861B0}" srcOrd="2" destOrd="0" parTransId="{50D59581-0C2E-40E7-B5C5-CCF7B11AE85F}" sibTransId="{E9527770-D357-4403-A65A-099FC5F0BFB7}"/>
    <dgm:cxn modelId="{5DC8804E-5FB9-4CB3-84C7-E8D221D7FB67}" type="presOf" srcId="{6F97CF31-F825-42E0-9DCE-06766E6861B0}" destId="{B4116C63-98F5-43BB-950C-B0C2F2956870}" srcOrd="1" destOrd="0" presId="urn:microsoft.com/office/officeart/2005/8/layout/venn1"/>
    <dgm:cxn modelId="{F99F7785-F9D5-45B2-96DD-C7F7C9789376}" type="presOf" srcId="{4E735346-6C53-4E6C-8B33-63FC6CD19982}" destId="{DE3EEBFC-F033-45EB-882F-34B198FAF66E}" srcOrd="0" destOrd="0" presId="urn:microsoft.com/office/officeart/2005/8/layout/venn1"/>
    <dgm:cxn modelId="{CA6C2FBA-E7EA-4DFA-842F-63B237904A91}" srcId="{4E735346-6C53-4E6C-8B33-63FC6CD19982}" destId="{04B728E4-DFB5-40B1-B986-6755606A8239}" srcOrd="1" destOrd="0" parTransId="{46F04EA9-7B11-46E1-A9B4-87DC0D508F7A}" sibTransId="{0460526B-7EEC-4081-93C0-C985C5C97AF9}"/>
    <dgm:cxn modelId="{CD8549E9-034D-4887-9EED-8108F3B04DC6}" type="presOf" srcId="{04B728E4-DFB5-40B1-B986-6755606A8239}" destId="{207F8B36-5C6D-4427-B345-C634F7ABFD44}" srcOrd="0" destOrd="0" presId="urn:microsoft.com/office/officeart/2005/8/layout/venn1"/>
    <dgm:cxn modelId="{25958FEC-2B68-4B37-8F8E-317D46429988}" type="presOf" srcId="{6F97CF31-F825-42E0-9DCE-06766E6861B0}" destId="{C83655B2-E3E7-40D5-93B8-79D26AC15077}" srcOrd="0" destOrd="0" presId="urn:microsoft.com/office/officeart/2005/8/layout/venn1"/>
    <dgm:cxn modelId="{407C818F-8DDA-42A3-BEC0-12956A5AC8B6}" type="presParOf" srcId="{DE3EEBFC-F033-45EB-882F-34B198FAF66E}" destId="{9B08FC5E-6148-4D37-B98A-67504C67211C}" srcOrd="0" destOrd="0" presId="urn:microsoft.com/office/officeart/2005/8/layout/venn1"/>
    <dgm:cxn modelId="{3B4E5B03-889D-448F-AE6C-4E810CD10C2B}" type="presParOf" srcId="{DE3EEBFC-F033-45EB-882F-34B198FAF66E}" destId="{A9D4C587-49F5-4B3B-8769-1A9923E65E71}" srcOrd="1" destOrd="0" presId="urn:microsoft.com/office/officeart/2005/8/layout/venn1"/>
    <dgm:cxn modelId="{42F8E5A6-DC70-4F89-98C8-3C0DEEB430E1}" type="presParOf" srcId="{DE3EEBFC-F033-45EB-882F-34B198FAF66E}" destId="{207F8B36-5C6D-4427-B345-C634F7ABFD44}" srcOrd="2" destOrd="0" presId="urn:microsoft.com/office/officeart/2005/8/layout/venn1"/>
    <dgm:cxn modelId="{D7B7DF97-5C8C-4411-AF79-4DE471AFEE42}" type="presParOf" srcId="{DE3EEBFC-F033-45EB-882F-34B198FAF66E}" destId="{5CAE2688-0F69-4E48-A488-E4EE41E46591}" srcOrd="3" destOrd="0" presId="urn:microsoft.com/office/officeart/2005/8/layout/venn1"/>
    <dgm:cxn modelId="{4DC61BDF-2662-4467-887E-596A87DCE809}" type="presParOf" srcId="{DE3EEBFC-F033-45EB-882F-34B198FAF66E}" destId="{C83655B2-E3E7-40D5-93B8-79D26AC15077}" srcOrd="4" destOrd="0" presId="urn:microsoft.com/office/officeart/2005/8/layout/venn1"/>
    <dgm:cxn modelId="{4883AD07-B4F6-4591-A159-55DDCDDDB92C}" type="presParOf" srcId="{DE3EEBFC-F033-45EB-882F-34B198FAF66E}" destId="{B4116C63-98F5-43BB-950C-B0C2F2956870}"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E735346-6C53-4E6C-8B33-63FC6CD19982}" type="doc">
      <dgm:prSet loTypeId="urn:microsoft.com/office/officeart/2005/8/layout/venn1" loCatId="relationship" qsTypeId="urn:microsoft.com/office/officeart/2005/8/quickstyle/simple2" qsCatId="simple" csTypeId="urn:microsoft.com/office/officeart/2005/8/colors/accent1_2" csCatId="accent1" phldr="1"/>
      <dgm:spPr/>
    </dgm:pt>
    <dgm:pt modelId="{1EE19928-B993-4E73-927D-980FE274E0C9}">
      <dgm:prSet phldrT="[Texte]" custT="1"/>
      <dgm:spPr/>
      <dgm:t>
        <a:bodyPr/>
        <a:lstStyle/>
        <a:p>
          <a:r>
            <a:rPr lang="fr-FR" sz="4400" dirty="0">
              <a:solidFill>
                <a:schemeClr val="bg1"/>
              </a:solidFill>
            </a:rPr>
            <a:t>ADN</a:t>
          </a:r>
        </a:p>
      </dgm:t>
    </dgm:pt>
    <dgm:pt modelId="{0CA8171D-0A49-4DFC-90AD-3BA9E9629A2C}" type="parTrans" cxnId="{FBFE3016-F7C7-4B62-9A78-B630148362D8}">
      <dgm:prSet/>
      <dgm:spPr/>
      <dgm:t>
        <a:bodyPr/>
        <a:lstStyle/>
        <a:p>
          <a:endParaRPr lang="fr-FR"/>
        </a:p>
      </dgm:t>
    </dgm:pt>
    <dgm:pt modelId="{26E37C23-FA97-46C8-B243-88E132989DA5}" type="sibTrans" cxnId="{FBFE3016-F7C7-4B62-9A78-B630148362D8}">
      <dgm:prSet/>
      <dgm:spPr/>
      <dgm:t>
        <a:bodyPr/>
        <a:lstStyle/>
        <a:p>
          <a:endParaRPr lang="fr-FR"/>
        </a:p>
      </dgm:t>
    </dgm:pt>
    <dgm:pt modelId="{04B728E4-DFB5-40B1-B986-6755606A8239}">
      <dgm:prSet phldrT="[Texte]" custT="1"/>
      <dgm:spPr/>
      <dgm:t>
        <a:bodyPr/>
        <a:lstStyle/>
        <a:p>
          <a:r>
            <a:rPr lang="fr-FR" sz="4400" dirty="0">
              <a:solidFill>
                <a:schemeClr val="bg1"/>
              </a:solidFill>
            </a:rPr>
            <a:t>$</a:t>
          </a:r>
        </a:p>
      </dgm:t>
    </dgm:pt>
    <dgm:pt modelId="{46F04EA9-7B11-46E1-A9B4-87DC0D508F7A}" type="parTrans" cxnId="{CA6C2FBA-E7EA-4DFA-842F-63B237904A91}">
      <dgm:prSet/>
      <dgm:spPr/>
      <dgm:t>
        <a:bodyPr/>
        <a:lstStyle/>
        <a:p>
          <a:endParaRPr lang="fr-FR"/>
        </a:p>
      </dgm:t>
    </dgm:pt>
    <dgm:pt modelId="{0460526B-7EEC-4081-93C0-C985C5C97AF9}" type="sibTrans" cxnId="{CA6C2FBA-E7EA-4DFA-842F-63B237904A91}">
      <dgm:prSet/>
      <dgm:spPr/>
      <dgm:t>
        <a:bodyPr/>
        <a:lstStyle/>
        <a:p>
          <a:endParaRPr lang="fr-FR"/>
        </a:p>
      </dgm:t>
    </dgm:pt>
    <dgm:pt modelId="{6F97CF31-F825-42E0-9DCE-06766E6861B0}">
      <dgm:prSet phldrT="[Texte]" custT="1"/>
      <dgm:spPr/>
      <dgm:t>
        <a:bodyPr/>
        <a:lstStyle/>
        <a:p>
          <a:r>
            <a:rPr lang="fr-FR" sz="4400" dirty="0">
              <a:solidFill>
                <a:schemeClr val="bg1"/>
              </a:solidFill>
            </a:rPr>
            <a:t>#1</a:t>
          </a:r>
        </a:p>
      </dgm:t>
    </dgm:pt>
    <dgm:pt modelId="{50D59581-0C2E-40E7-B5C5-CCF7B11AE85F}" type="parTrans" cxnId="{48C3F269-0780-4A26-8219-CFE32C500D32}">
      <dgm:prSet/>
      <dgm:spPr/>
      <dgm:t>
        <a:bodyPr/>
        <a:lstStyle/>
        <a:p>
          <a:endParaRPr lang="fr-FR"/>
        </a:p>
      </dgm:t>
    </dgm:pt>
    <dgm:pt modelId="{E9527770-D357-4403-A65A-099FC5F0BFB7}" type="sibTrans" cxnId="{48C3F269-0780-4A26-8219-CFE32C500D32}">
      <dgm:prSet/>
      <dgm:spPr/>
      <dgm:t>
        <a:bodyPr/>
        <a:lstStyle/>
        <a:p>
          <a:endParaRPr lang="fr-FR"/>
        </a:p>
      </dgm:t>
    </dgm:pt>
    <dgm:pt modelId="{DE3EEBFC-F033-45EB-882F-34B198FAF66E}" type="pres">
      <dgm:prSet presAssocID="{4E735346-6C53-4E6C-8B33-63FC6CD19982}" presName="compositeShape" presStyleCnt="0">
        <dgm:presLayoutVars>
          <dgm:chMax val="7"/>
          <dgm:dir/>
          <dgm:resizeHandles val="exact"/>
        </dgm:presLayoutVars>
      </dgm:prSet>
      <dgm:spPr/>
    </dgm:pt>
    <dgm:pt modelId="{9B08FC5E-6148-4D37-B98A-67504C67211C}" type="pres">
      <dgm:prSet presAssocID="{1EE19928-B993-4E73-927D-980FE274E0C9}" presName="circ1" presStyleLbl="vennNode1" presStyleIdx="0" presStyleCnt="3"/>
      <dgm:spPr/>
    </dgm:pt>
    <dgm:pt modelId="{A9D4C587-49F5-4B3B-8769-1A9923E65E71}" type="pres">
      <dgm:prSet presAssocID="{1EE19928-B993-4E73-927D-980FE274E0C9}" presName="circ1Tx" presStyleLbl="revTx" presStyleIdx="0" presStyleCnt="0">
        <dgm:presLayoutVars>
          <dgm:chMax val="0"/>
          <dgm:chPref val="0"/>
          <dgm:bulletEnabled val="1"/>
        </dgm:presLayoutVars>
      </dgm:prSet>
      <dgm:spPr/>
    </dgm:pt>
    <dgm:pt modelId="{207F8B36-5C6D-4427-B345-C634F7ABFD44}" type="pres">
      <dgm:prSet presAssocID="{04B728E4-DFB5-40B1-B986-6755606A8239}" presName="circ2" presStyleLbl="vennNode1" presStyleIdx="1" presStyleCnt="3"/>
      <dgm:spPr/>
    </dgm:pt>
    <dgm:pt modelId="{5CAE2688-0F69-4E48-A488-E4EE41E46591}" type="pres">
      <dgm:prSet presAssocID="{04B728E4-DFB5-40B1-B986-6755606A8239}" presName="circ2Tx" presStyleLbl="revTx" presStyleIdx="0" presStyleCnt="0">
        <dgm:presLayoutVars>
          <dgm:chMax val="0"/>
          <dgm:chPref val="0"/>
          <dgm:bulletEnabled val="1"/>
        </dgm:presLayoutVars>
      </dgm:prSet>
      <dgm:spPr/>
    </dgm:pt>
    <dgm:pt modelId="{C83655B2-E3E7-40D5-93B8-79D26AC15077}" type="pres">
      <dgm:prSet presAssocID="{6F97CF31-F825-42E0-9DCE-06766E6861B0}" presName="circ3" presStyleLbl="vennNode1" presStyleIdx="2" presStyleCnt="3"/>
      <dgm:spPr/>
    </dgm:pt>
    <dgm:pt modelId="{B4116C63-98F5-43BB-950C-B0C2F2956870}" type="pres">
      <dgm:prSet presAssocID="{6F97CF31-F825-42E0-9DCE-06766E6861B0}" presName="circ3Tx" presStyleLbl="revTx" presStyleIdx="0" presStyleCnt="0">
        <dgm:presLayoutVars>
          <dgm:chMax val="0"/>
          <dgm:chPref val="0"/>
          <dgm:bulletEnabled val="1"/>
        </dgm:presLayoutVars>
      </dgm:prSet>
      <dgm:spPr/>
    </dgm:pt>
  </dgm:ptLst>
  <dgm:cxnLst>
    <dgm:cxn modelId="{4B0C4106-94F6-4281-9716-2CC423FAF1B2}" type="presOf" srcId="{1EE19928-B993-4E73-927D-980FE274E0C9}" destId="{9B08FC5E-6148-4D37-B98A-67504C67211C}" srcOrd="0" destOrd="0" presId="urn:microsoft.com/office/officeart/2005/8/layout/venn1"/>
    <dgm:cxn modelId="{A7463F09-4944-4AC5-83F8-4D53C0188F21}" type="presOf" srcId="{04B728E4-DFB5-40B1-B986-6755606A8239}" destId="{5CAE2688-0F69-4E48-A488-E4EE41E46591}" srcOrd="1" destOrd="0" presId="urn:microsoft.com/office/officeart/2005/8/layout/venn1"/>
    <dgm:cxn modelId="{FBFE3016-F7C7-4B62-9A78-B630148362D8}" srcId="{4E735346-6C53-4E6C-8B33-63FC6CD19982}" destId="{1EE19928-B993-4E73-927D-980FE274E0C9}" srcOrd="0" destOrd="0" parTransId="{0CA8171D-0A49-4DFC-90AD-3BA9E9629A2C}" sibTransId="{26E37C23-FA97-46C8-B243-88E132989DA5}"/>
    <dgm:cxn modelId="{66C8D224-FC22-454F-B640-422FB8DD2125}" type="presOf" srcId="{1EE19928-B993-4E73-927D-980FE274E0C9}" destId="{A9D4C587-49F5-4B3B-8769-1A9923E65E71}" srcOrd="1" destOrd="0" presId="urn:microsoft.com/office/officeart/2005/8/layout/venn1"/>
    <dgm:cxn modelId="{48C3F269-0780-4A26-8219-CFE32C500D32}" srcId="{4E735346-6C53-4E6C-8B33-63FC6CD19982}" destId="{6F97CF31-F825-42E0-9DCE-06766E6861B0}" srcOrd="2" destOrd="0" parTransId="{50D59581-0C2E-40E7-B5C5-CCF7B11AE85F}" sibTransId="{E9527770-D357-4403-A65A-099FC5F0BFB7}"/>
    <dgm:cxn modelId="{5DC8804E-5FB9-4CB3-84C7-E8D221D7FB67}" type="presOf" srcId="{6F97CF31-F825-42E0-9DCE-06766E6861B0}" destId="{B4116C63-98F5-43BB-950C-B0C2F2956870}" srcOrd="1" destOrd="0" presId="urn:microsoft.com/office/officeart/2005/8/layout/venn1"/>
    <dgm:cxn modelId="{F99F7785-F9D5-45B2-96DD-C7F7C9789376}" type="presOf" srcId="{4E735346-6C53-4E6C-8B33-63FC6CD19982}" destId="{DE3EEBFC-F033-45EB-882F-34B198FAF66E}" srcOrd="0" destOrd="0" presId="urn:microsoft.com/office/officeart/2005/8/layout/venn1"/>
    <dgm:cxn modelId="{CA6C2FBA-E7EA-4DFA-842F-63B237904A91}" srcId="{4E735346-6C53-4E6C-8B33-63FC6CD19982}" destId="{04B728E4-DFB5-40B1-B986-6755606A8239}" srcOrd="1" destOrd="0" parTransId="{46F04EA9-7B11-46E1-A9B4-87DC0D508F7A}" sibTransId="{0460526B-7EEC-4081-93C0-C985C5C97AF9}"/>
    <dgm:cxn modelId="{CD8549E9-034D-4887-9EED-8108F3B04DC6}" type="presOf" srcId="{04B728E4-DFB5-40B1-B986-6755606A8239}" destId="{207F8B36-5C6D-4427-B345-C634F7ABFD44}" srcOrd="0" destOrd="0" presId="urn:microsoft.com/office/officeart/2005/8/layout/venn1"/>
    <dgm:cxn modelId="{25958FEC-2B68-4B37-8F8E-317D46429988}" type="presOf" srcId="{6F97CF31-F825-42E0-9DCE-06766E6861B0}" destId="{C83655B2-E3E7-40D5-93B8-79D26AC15077}" srcOrd="0" destOrd="0" presId="urn:microsoft.com/office/officeart/2005/8/layout/venn1"/>
    <dgm:cxn modelId="{407C818F-8DDA-42A3-BEC0-12956A5AC8B6}" type="presParOf" srcId="{DE3EEBFC-F033-45EB-882F-34B198FAF66E}" destId="{9B08FC5E-6148-4D37-B98A-67504C67211C}" srcOrd="0" destOrd="0" presId="urn:microsoft.com/office/officeart/2005/8/layout/venn1"/>
    <dgm:cxn modelId="{3B4E5B03-889D-448F-AE6C-4E810CD10C2B}" type="presParOf" srcId="{DE3EEBFC-F033-45EB-882F-34B198FAF66E}" destId="{A9D4C587-49F5-4B3B-8769-1A9923E65E71}" srcOrd="1" destOrd="0" presId="urn:microsoft.com/office/officeart/2005/8/layout/venn1"/>
    <dgm:cxn modelId="{42F8E5A6-DC70-4F89-98C8-3C0DEEB430E1}" type="presParOf" srcId="{DE3EEBFC-F033-45EB-882F-34B198FAF66E}" destId="{207F8B36-5C6D-4427-B345-C634F7ABFD44}" srcOrd="2" destOrd="0" presId="urn:microsoft.com/office/officeart/2005/8/layout/venn1"/>
    <dgm:cxn modelId="{D7B7DF97-5C8C-4411-AF79-4DE471AFEE42}" type="presParOf" srcId="{DE3EEBFC-F033-45EB-882F-34B198FAF66E}" destId="{5CAE2688-0F69-4E48-A488-E4EE41E46591}" srcOrd="3" destOrd="0" presId="urn:microsoft.com/office/officeart/2005/8/layout/venn1"/>
    <dgm:cxn modelId="{4DC61BDF-2662-4467-887E-596A87DCE809}" type="presParOf" srcId="{DE3EEBFC-F033-45EB-882F-34B198FAF66E}" destId="{C83655B2-E3E7-40D5-93B8-79D26AC15077}" srcOrd="4" destOrd="0" presId="urn:microsoft.com/office/officeart/2005/8/layout/venn1"/>
    <dgm:cxn modelId="{4883AD07-B4F6-4591-A159-55DDCDDDB92C}" type="presParOf" srcId="{DE3EEBFC-F033-45EB-882F-34B198FAF66E}" destId="{B4116C63-98F5-43BB-950C-B0C2F2956870}"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08FC5E-6148-4D37-B98A-67504C67211C}">
      <dsp:nvSpPr>
        <dsp:cNvPr id="0" name=""/>
        <dsp:cNvSpPr/>
      </dsp:nvSpPr>
      <dsp:spPr>
        <a:xfrm>
          <a:off x="2104898" y="44967"/>
          <a:ext cx="2158459" cy="2158459"/>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955800">
            <a:lnSpc>
              <a:spcPct val="90000"/>
            </a:lnSpc>
            <a:spcBef>
              <a:spcPct val="0"/>
            </a:spcBef>
            <a:spcAft>
              <a:spcPct val="35000"/>
            </a:spcAft>
            <a:buNone/>
          </a:pPr>
          <a:r>
            <a:rPr lang="fr-FR" sz="4400" kern="1200" dirty="0">
              <a:solidFill>
                <a:schemeClr val="bg1"/>
              </a:solidFill>
            </a:rPr>
            <a:t>ADN</a:t>
          </a:r>
        </a:p>
      </dsp:txBody>
      <dsp:txXfrm>
        <a:off x="2392692" y="422698"/>
        <a:ext cx="1582870" cy="971306"/>
      </dsp:txXfrm>
    </dsp:sp>
    <dsp:sp modelId="{207F8B36-5C6D-4427-B345-C634F7ABFD44}">
      <dsp:nvSpPr>
        <dsp:cNvPr id="0" name=""/>
        <dsp:cNvSpPr/>
      </dsp:nvSpPr>
      <dsp:spPr>
        <a:xfrm>
          <a:off x="2883742" y="1394004"/>
          <a:ext cx="2158459" cy="2158459"/>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955800">
            <a:lnSpc>
              <a:spcPct val="90000"/>
            </a:lnSpc>
            <a:spcBef>
              <a:spcPct val="0"/>
            </a:spcBef>
            <a:spcAft>
              <a:spcPct val="35000"/>
            </a:spcAft>
            <a:buNone/>
          </a:pPr>
          <a:r>
            <a:rPr lang="fr-FR" sz="4400" kern="1200" dirty="0">
              <a:solidFill>
                <a:schemeClr val="bg1"/>
              </a:solidFill>
            </a:rPr>
            <a:t>$</a:t>
          </a:r>
        </a:p>
      </dsp:txBody>
      <dsp:txXfrm>
        <a:off x="3543871" y="1951606"/>
        <a:ext cx="1295075" cy="1187152"/>
      </dsp:txXfrm>
    </dsp:sp>
    <dsp:sp modelId="{C83655B2-E3E7-40D5-93B8-79D26AC15077}">
      <dsp:nvSpPr>
        <dsp:cNvPr id="0" name=""/>
        <dsp:cNvSpPr/>
      </dsp:nvSpPr>
      <dsp:spPr>
        <a:xfrm>
          <a:off x="1326054" y="1394004"/>
          <a:ext cx="2158459" cy="2158459"/>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955800">
            <a:lnSpc>
              <a:spcPct val="90000"/>
            </a:lnSpc>
            <a:spcBef>
              <a:spcPct val="0"/>
            </a:spcBef>
            <a:spcAft>
              <a:spcPct val="35000"/>
            </a:spcAft>
            <a:buNone/>
          </a:pPr>
          <a:r>
            <a:rPr lang="fr-FR" sz="4400" kern="1200" dirty="0">
              <a:solidFill>
                <a:schemeClr val="bg1"/>
              </a:solidFill>
            </a:rPr>
            <a:t>#1</a:t>
          </a:r>
        </a:p>
      </dsp:txBody>
      <dsp:txXfrm>
        <a:off x="1529309" y="1951606"/>
        <a:ext cx="1295075" cy="11871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08FC5E-6148-4D37-B98A-67504C67211C}">
      <dsp:nvSpPr>
        <dsp:cNvPr id="0" name=""/>
        <dsp:cNvSpPr/>
      </dsp:nvSpPr>
      <dsp:spPr>
        <a:xfrm>
          <a:off x="2104898" y="44967"/>
          <a:ext cx="2158459" cy="2158459"/>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955800">
            <a:lnSpc>
              <a:spcPct val="90000"/>
            </a:lnSpc>
            <a:spcBef>
              <a:spcPct val="0"/>
            </a:spcBef>
            <a:spcAft>
              <a:spcPct val="35000"/>
            </a:spcAft>
            <a:buNone/>
          </a:pPr>
          <a:r>
            <a:rPr lang="fr-FR" sz="4400" kern="1200" dirty="0">
              <a:solidFill>
                <a:schemeClr val="bg1"/>
              </a:solidFill>
            </a:rPr>
            <a:t>ADN</a:t>
          </a:r>
        </a:p>
      </dsp:txBody>
      <dsp:txXfrm>
        <a:off x="2392692" y="422698"/>
        <a:ext cx="1582870" cy="971306"/>
      </dsp:txXfrm>
    </dsp:sp>
    <dsp:sp modelId="{207F8B36-5C6D-4427-B345-C634F7ABFD44}">
      <dsp:nvSpPr>
        <dsp:cNvPr id="0" name=""/>
        <dsp:cNvSpPr/>
      </dsp:nvSpPr>
      <dsp:spPr>
        <a:xfrm>
          <a:off x="2883742" y="1394004"/>
          <a:ext cx="2158459" cy="2158459"/>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955800">
            <a:lnSpc>
              <a:spcPct val="90000"/>
            </a:lnSpc>
            <a:spcBef>
              <a:spcPct val="0"/>
            </a:spcBef>
            <a:spcAft>
              <a:spcPct val="35000"/>
            </a:spcAft>
            <a:buNone/>
          </a:pPr>
          <a:r>
            <a:rPr lang="fr-FR" sz="4400" kern="1200" dirty="0">
              <a:solidFill>
                <a:schemeClr val="bg1"/>
              </a:solidFill>
            </a:rPr>
            <a:t>$</a:t>
          </a:r>
        </a:p>
      </dsp:txBody>
      <dsp:txXfrm>
        <a:off x="3543871" y="1951606"/>
        <a:ext cx="1295075" cy="1187152"/>
      </dsp:txXfrm>
    </dsp:sp>
    <dsp:sp modelId="{C83655B2-E3E7-40D5-93B8-79D26AC15077}">
      <dsp:nvSpPr>
        <dsp:cNvPr id="0" name=""/>
        <dsp:cNvSpPr/>
      </dsp:nvSpPr>
      <dsp:spPr>
        <a:xfrm>
          <a:off x="1326054" y="1394004"/>
          <a:ext cx="2158459" cy="2158459"/>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955800">
            <a:lnSpc>
              <a:spcPct val="90000"/>
            </a:lnSpc>
            <a:spcBef>
              <a:spcPct val="0"/>
            </a:spcBef>
            <a:spcAft>
              <a:spcPct val="35000"/>
            </a:spcAft>
            <a:buNone/>
          </a:pPr>
          <a:r>
            <a:rPr lang="fr-FR" sz="4400" kern="1200" dirty="0">
              <a:solidFill>
                <a:schemeClr val="bg1"/>
              </a:solidFill>
            </a:rPr>
            <a:t>#1</a:t>
          </a:r>
        </a:p>
      </dsp:txBody>
      <dsp:txXfrm>
        <a:off x="1529309" y="1951606"/>
        <a:ext cx="1295075" cy="1187152"/>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4" y="0"/>
            <a:ext cx="2945659" cy="496411"/>
          </a:xfrm>
          <a:prstGeom prst="rect">
            <a:avLst/>
          </a:prstGeom>
        </p:spPr>
        <p:txBody>
          <a:bodyPr vert="horz" lIns="91577" tIns="45789" rIns="91577" bIns="45789" rtlCol="0"/>
          <a:lstStyle>
            <a:lvl1pPr algn="l">
              <a:defRPr sz="1200"/>
            </a:lvl1pPr>
          </a:lstStyle>
          <a:p>
            <a:endParaRPr lang="fr-CH"/>
          </a:p>
        </p:txBody>
      </p:sp>
      <p:sp>
        <p:nvSpPr>
          <p:cNvPr id="3" name="Espace réservé de la date 2"/>
          <p:cNvSpPr>
            <a:spLocks noGrp="1"/>
          </p:cNvSpPr>
          <p:nvPr>
            <p:ph type="dt" idx="1"/>
          </p:nvPr>
        </p:nvSpPr>
        <p:spPr>
          <a:xfrm>
            <a:off x="3850448" y="0"/>
            <a:ext cx="2945659" cy="496411"/>
          </a:xfrm>
          <a:prstGeom prst="rect">
            <a:avLst/>
          </a:prstGeom>
        </p:spPr>
        <p:txBody>
          <a:bodyPr vert="horz" lIns="91577" tIns="45789" rIns="91577" bIns="45789" rtlCol="0"/>
          <a:lstStyle>
            <a:lvl1pPr algn="r">
              <a:defRPr sz="1200"/>
            </a:lvl1pPr>
          </a:lstStyle>
          <a:p>
            <a:fld id="{5251EA57-B598-4B68-8B26-779AF8BE35E4}" type="datetimeFigureOut">
              <a:rPr lang="fr-CH" smtClean="0"/>
              <a:t>15.03.2017</a:t>
            </a:fld>
            <a:endParaRPr lang="fr-CH"/>
          </a:p>
        </p:txBody>
      </p:sp>
      <p:sp>
        <p:nvSpPr>
          <p:cNvPr id="4" name="Espace réservé de l'image des diapositives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577" tIns="45789" rIns="91577" bIns="45789" rtlCol="0" anchor="ctr"/>
          <a:lstStyle/>
          <a:p>
            <a:endParaRPr lang="fr-CH"/>
          </a:p>
        </p:txBody>
      </p:sp>
      <p:sp>
        <p:nvSpPr>
          <p:cNvPr id="5" name="Espace réservé des commentaires 4"/>
          <p:cNvSpPr>
            <a:spLocks noGrp="1"/>
          </p:cNvSpPr>
          <p:nvPr>
            <p:ph type="body" sz="quarter" idx="3"/>
          </p:nvPr>
        </p:nvSpPr>
        <p:spPr>
          <a:xfrm>
            <a:off x="679768" y="4715909"/>
            <a:ext cx="5438140" cy="4467701"/>
          </a:xfrm>
          <a:prstGeom prst="rect">
            <a:avLst/>
          </a:prstGeom>
        </p:spPr>
        <p:txBody>
          <a:bodyPr vert="horz" lIns="91577" tIns="45789" rIns="91577" bIns="45789"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6" name="Espace réservé du pied de page 5"/>
          <p:cNvSpPr>
            <a:spLocks noGrp="1"/>
          </p:cNvSpPr>
          <p:nvPr>
            <p:ph type="ftr" sz="quarter" idx="4"/>
          </p:nvPr>
        </p:nvSpPr>
        <p:spPr>
          <a:xfrm>
            <a:off x="4" y="9430093"/>
            <a:ext cx="2945659" cy="496411"/>
          </a:xfrm>
          <a:prstGeom prst="rect">
            <a:avLst/>
          </a:prstGeom>
        </p:spPr>
        <p:txBody>
          <a:bodyPr vert="horz" lIns="91577" tIns="45789" rIns="91577" bIns="45789" rtlCol="0" anchor="b"/>
          <a:lstStyle>
            <a:lvl1pPr algn="l">
              <a:defRPr sz="1200"/>
            </a:lvl1pPr>
          </a:lstStyle>
          <a:p>
            <a:endParaRPr lang="fr-CH"/>
          </a:p>
        </p:txBody>
      </p:sp>
      <p:sp>
        <p:nvSpPr>
          <p:cNvPr id="7" name="Espace réservé du numéro de diapositive 6"/>
          <p:cNvSpPr>
            <a:spLocks noGrp="1"/>
          </p:cNvSpPr>
          <p:nvPr>
            <p:ph type="sldNum" sz="quarter" idx="5"/>
          </p:nvPr>
        </p:nvSpPr>
        <p:spPr>
          <a:xfrm>
            <a:off x="3850448" y="9430093"/>
            <a:ext cx="2945659" cy="496411"/>
          </a:xfrm>
          <a:prstGeom prst="rect">
            <a:avLst/>
          </a:prstGeom>
        </p:spPr>
        <p:txBody>
          <a:bodyPr vert="horz" lIns="91577" tIns="45789" rIns="91577" bIns="45789" rtlCol="0" anchor="b"/>
          <a:lstStyle>
            <a:lvl1pPr algn="r">
              <a:defRPr sz="1200"/>
            </a:lvl1pPr>
          </a:lstStyle>
          <a:p>
            <a:fld id="{16415EDA-15AC-4943-912D-FD4397EDB870}" type="slidenum">
              <a:rPr lang="fr-CH" smtClean="0"/>
              <a:t>‹N°›</a:t>
            </a:fld>
            <a:endParaRPr lang="fr-CH"/>
          </a:p>
        </p:txBody>
      </p:sp>
    </p:spTree>
    <p:extLst>
      <p:ext uri="{BB962C8B-B14F-4D97-AF65-F5344CB8AC3E}">
        <p14:creationId xmlns:p14="http://schemas.microsoft.com/office/powerpoint/2010/main" val="1982034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10"/>
          </p:nvPr>
        </p:nvSpPr>
        <p:spPr/>
        <p:txBody>
          <a:bodyPr/>
          <a:lstStyle/>
          <a:p>
            <a:fld id="{16415EDA-15AC-4943-912D-FD4397EDB870}" type="slidenum">
              <a:rPr lang="fr-CH" smtClean="0"/>
              <a:t>6</a:t>
            </a:fld>
            <a:endParaRPr lang="fr-CH"/>
          </a:p>
        </p:txBody>
      </p:sp>
    </p:spTree>
    <p:extLst>
      <p:ext uri="{BB962C8B-B14F-4D97-AF65-F5344CB8AC3E}">
        <p14:creationId xmlns:p14="http://schemas.microsoft.com/office/powerpoint/2010/main" val="3880222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10"/>
          </p:nvPr>
        </p:nvSpPr>
        <p:spPr/>
        <p:txBody>
          <a:bodyPr/>
          <a:lstStyle/>
          <a:p>
            <a:fld id="{16415EDA-15AC-4943-912D-FD4397EDB870}" type="slidenum">
              <a:rPr lang="fr-CH" smtClean="0"/>
              <a:t>12</a:t>
            </a:fld>
            <a:endParaRPr lang="fr-CH"/>
          </a:p>
        </p:txBody>
      </p:sp>
    </p:spTree>
    <p:extLst>
      <p:ext uri="{BB962C8B-B14F-4D97-AF65-F5344CB8AC3E}">
        <p14:creationId xmlns:p14="http://schemas.microsoft.com/office/powerpoint/2010/main" val="8099899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Depuis plus de 12 ans</a:t>
            </a:r>
          </a:p>
        </p:txBody>
      </p:sp>
      <p:sp>
        <p:nvSpPr>
          <p:cNvPr id="4" name="Espace réservé du numéro de diapositive 3"/>
          <p:cNvSpPr>
            <a:spLocks noGrp="1"/>
          </p:cNvSpPr>
          <p:nvPr>
            <p:ph type="sldNum" sz="quarter" idx="10"/>
          </p:nvPr>
        </p:nvSpPr>
        <p:spPr/>
        <p:txBody>
          <a:bodyPr/>
          <a:lstStyle/>
          <a:p>
            <a:fld id="{16415EDA-15AC-4943-912D-FD4397EDB870}" type="slidenum">
              <a:rPr lang="fr-CH" smtClean="0"/>
              <a:t>14</a:t>
            </a:fld>
            <a:endParaRPr lang="fr-CH"/>
          </a:p>
        </p:txBody>
      </p:sp>
    </p:spTree>
    <p:extLst>
      <p:ext uri="{BB962C8B-B14F-4D97-AF65-F5344CB8AC3E}">
        <p14:creationId xmlns:p14="http://schemas.microsoft.com/office/powerpoint/2010/main" val="7386278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a:p>
        </p:txBody>
      </p:sp>
      <p:sp>
        <p:nvSpPr>
          <p:cNvPr id="4" name="Espace réservé du numéro de diapositive 3"/>
          <p:cNvSpPr>
            <a:spLocks noGrp="1"/>
          </p:cNvSpPr>
          <p:nvPr>
            <p:ph type="sldNum" sz="quarter" idx="10"/>
          </p:nvPr>
        </p:nvSpPr>
        <p:spPr/>
        <p:txBody>
          <a:bodyPr/>
          <a:lstStyle/>
          <a:p>
            <a:fld id="{16415EDA-15AC-4943-912D-FD4397EDB870}" type="slidenum">
              <a:rPr lang="fr-CH" smtClean="0"/>
              <a:t>18</a:t>
            </a:fld>
            <a:endParaRPr lang="fr-CH"/>
          </a:p>
        </p:txBody>
      </p:sp>
    </p:spTree>
    <p:extLst>
      <p:ext uri="{BB962C8B-B14F-4D97-AF65-F5344CB8AC3E}">
        <p14:creationId xmlns:p14="http://schemas.microsoft.com/office/powerpoint/2010/main" val="597754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10"/>
          </p:nvPr>
        </p:nvSpPr>
        <p:spPr/>
        <p:txBody>
          <a:bodyPr/>
          <a:lstStyle/>
          <a:p>
            <a:fld id="{16415EDA-15AC-4943-912D-FD4397EDB870}" type="slidenum">
              <a:rPr lang="fr-CH" smtClean="0"/>
              <a:t>23</a:t>
            </a:fld>
            <a:endParaRPr lang="fr-CH"/>
          </a:p>
        </p:txBody>
      </p:sp>
    </p:spTree>
    <p:extLst>
      <p:ext uri="{BB962C8B-B14F-4D97-AF65-F5344CB8AC3E}">
        <p14:creationId xmlns:p14="http://schemas.microsoft.com/office/powerpoint/2010/main" val="39561006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a:p>
        </p:txBody>
      </p:sp>
      <p:sp>
        <p:nvSpPr>
          <p:cNvPr id="4" name="Espace réservé du numéro de diapositive 3"/>
          <p:cNvSpPr>
            <a:spLocks noGrp="1"/>
          </p:cNvSpPr>
          <p:nvPr>
            <p:ph type="sldNum" sz="quarter" idx="10"/>
          </p:nvPr>
        </p:nvSpPr>
        <p:spPr/>
        <p:txBody>
          <a:bodyPr/>
          <a:lstStyle/>
          <a:p>
            <a:fld id="{16415EDA-15AC-4943-912D-FD4397EDB870}" type="slidenum">
              <a:rPr lang="fr-CH" smtClean="0"/>
              <a:t>24</a:t>
            </a:fld>
            <a:endParaRPr lang="fr-CH"/>
          </a:p>
        </p:txBody>
      </p:sp>
    </p:spTree>
    <p:extLst>
      <p:ext uri="{BB962C8B-B14F-4D97-AF65-F5344CB8AC3E}">
        <p14:creationId xmlns:p14="http://schemas.microsoft.com/office/powerpoint/2010/main" val="7302951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a:p>
        </p:txBody>
      </p:sp>
      <p:sp>
        <p:nvSpPr>
          <p:cNvPr id="4" name="Espace réservé du numéro de diapositive 3"/>
          <p:cNvSpPr>
            <a:spLocks noGrp="1"/>
          </p:cNvSpPr>
          <p:nvPr>
            <p:ph type="sldNum" sz="quarter" idx="10"/>
          </p:nvPr>
        </p:nvSpPr>
        <p:spPr/>
        <p:txBody>
          <a:bodyPr/>
          <a:lstStyle/>
          <a:p>
            <a:fld id="{16415EDA-15AC-4943-912D-FD4397EDB870}" type="slidenum">
              <a:rPr lang="fr-CH" smtClean="0"/>
              <a:t>25</a:t>
            </a:fld>
            <a:endParaRPr lang="fr-CH"/>
          </a:p>
        </p:txBody>
      </p:sp>
    </p:spTree>
    <p:extLst>
      <p:ext uri="{BB962C8B-B14F-4D97-AF65-F5344CB8AC3E}">
        <p14:creationId xmlns:p14="http://schemas.microsoft.com/office/powerpoint/2010/main" val="284164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7"/>
            <a:ext cx="10363200" cy="1470025"/>
          </a:xfrm>
        </p:spPr>
        <p:txBody>
          <a:bodyPr/>
          <a:lstStyle/>
          <a:p>
            <a:r>
              <a:rPr lang="fr-FR"/>
              <a:t>Modifiez le style du titre</a:t>
            </a:r>
            <a:endParaRPr lang="fr-CH"/>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CH"/>
          </a:p>
        </p:txBody>
      </p:sp>
      <p:sp>
        <p:nvSpPr>
          <p:cNvPr id="4" name="Espace réservé de la date 3"/>
          <p:cNvSpPr>
            <a:spLocks noGrp="1"/>
          </p:cNvSpPr>
          <p:nvPr>
            <p:ph type="dt" sz="half" idx="10"/>
          </p:nvPr>
        </p:nvSpPr>
        <p:spPr/>
        <p:txBody>
          <a:bodyPr/>
          <a:lstStyle/>
          <a:p>
            <a:fld id="{7848BD36-9020-4E88-9485-796A6EDC486E}" type="datetimeFigureOut">
              <a:rPr lang="fr-CH" smtClean="0"/>
              <a:t>15.03.2017</a:t>
            </a:fld>
            <a:endParaRPr lang="fr-CH"/>
          </a:p>
        </p:txBody>
      </p:sp>
      <p:sp>
        <p:nvSpPr>
          <p:cNvPr id="5" name="Espace réservé du pied de page 4"/>
          <p:cNvSpPr>
            <a:spLocks noGrp="1"/>
          </p:cNvSpPr>
          <p:nvPr>
            <p:ph type="ftr" sz="quarter" idx="11"/>
          </p:nvPr>
        </p:nvSpPr>
        <p:spPr/>
        <p:txBody>
          <a:bodyPr/>
          <a:lstStyle/>
          <a:p>
            <a:endParaRPr lang="fr-CH"/>
          </a:p>
        </p:txBody>
      </p:sp>
      <p:sp>
        <p:nvSpPr>
          <p:cNvPr id="6" name="Espace réservé du numéro de diapositive 5"/>
          <p:cNvSpPr>
            <a:spLocks noGrp="1"/>
          </p:cNvSpPr>
          <p:nvPr>
            <p:ph type="sldNum" sz="quarter" idx="12"/>
          </p:nvPr>
        </p:nvSpPr>
        <p:spPr/>
        <p:txBody>
          <a:bodyPr/>
          <a:lstStyle/>
          <a:p>
            <a:fld id="{C62F5BF2-9B26-45D5-8070-66AD787C7DE1}" type="slidenum">
              <a:rPr lang="fr-CH" smtClean="0"/>
              <a:t>‹N°›</a:t>
            </a:fld>
            <a:endParaRPr lang="fr-CH"/>
          </a:p>
        </p:txBody>
      </p:sp>
    </p:spTree>
    <p:extLst>
      <p:ext uri="{BB962C8B-B14F-4D97-AF65-F5344CB8AC3E}">
        <p14:creationId xmlns:p14="http://schemas.microsoft.com/office/powerpoint/2010/main" val="4219892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H"/>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p:cNvSpPr>
            <a:spLocks noGrp="1"/>
          </p:cNvSpPr>
          <p:nvPr>
            <p:ph type="dt" sz="half" idx="10"/>
          </p:nvPr>
        </p:nvSpPr>
        <p:spPr/>
        <p:txBody>
          <a:bodyPr/>
          <a:lstStyle/>
          <a:p>
            <a:fld id="{7848BD36-9020-4E88-9485-796A6EDC486E}" type="datetimeFigureOut">
              <a:rPr lang="fr-CH" smtClean="0"/>
              <a:t>15.03.2017</a:t>
            </a:fld>
            <a:endParaRPr lang="fr-CH"/>
          </a:p>
        </p:txBody>
      </p:sp>
      <p:sp>
        <p:nvSpPr>
          <p:cNvPr id="5" name="Espace réservé du pied de page 4"/>
          <p:cNvSpPr>
            <a:spLocks noGrp="1"/>
          </p:cNvSpPr>
          <p:nvPr>
            <p:ph type="ftr" sz="quarter" idx="11"/>
          </p:nvPr>
        </p:nvSpPr>
        <p:spPr/>
        <p:txBody>
          <a:bodyPr/>
          <a:lstStyle/>
          <a:p>
            <a:endParaRPr lang="fr-CH"/>
          </a:p>
        </p:txBody>
      </p:sp>
      <p:sp>
        <p:nvSpPr>
          <p:cNvPr id="6" name="Espace réservé du numéro de diapositive 5"/>
          <p:cNvSpPr>
            <a:spLocks noGrp="1"/>
          </p:cNvSpPr>
          <p:nvPr>
            <p:ph type="sldNum" sz="quarter" idx="12"/>
          </p:nvPr>
        </p:nvSpPr>
        <p:spPr/>
        <p:txBody>
          <a:bodyPr/>
          <a:lstStyle/>
          <a:p>
            <a:fld id="{C62F5BF2-9B26-45D5-8070-66AD787C7DE1}" type="slidenum">
              <a:rPr lang="fr-CH" smtClean="0"/>
              <a:t>‹N°›</a:t>
            </a:fld>
            <a:endParaRPr lang="fr-CH"/>
          </a:p>
        </p:txBody>
      </p:sp>
      <p:pic>
        <p:nvPicPr>
          <p:cNvPr id="7" name="Imag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08568" y="6321237"/>
            <a:ext cx="819536" cy="400239"/>
          </a:xfrm>
          <a:prstGeom prst="rect">
            <a:avLst/>
          </a:prstGeom>
        </p:spPr>
      </p:pic>
    </p:spTree>
    <p:extLst>
      <p:ext uri="{BB962C8B-B14F-4D97-AF65-F5344CB8AC3E}">
        <p14:creationId xmlns:p14="http://schemas.microsoft.com/office/powerpoint/2010/main" val="2977475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2"/>
            <a:ext cx="10363200" cy="1362075"/>
          </a:xfrm>
        </p:spPr>
        <p:txBody>
          <a:bodyPr anchor="t"/>
          <a:lstStyle>
            <a:lvl1pPr algn="l">
              <a:defRPr sz="4000" b="1" cap="all"/>
            </a:lvl1pPr>
          </a:lstStyle>
          <a:p>
            <a:r>
              <a:rPr lang="fr-FR"/>
              <a:t>Modifiez le style du titre</a:t>
            </a:r>
            <a:endParaRPr lang="fr-CH"/>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7848BD36-9020-4E88-9485-796A6EDC486E}" type="datetimeFigureOut">
              <a:rPr lang="fr-CH" smtClean="0"/>
              <a:t>15.03.2017</a:t>
            </a:fld>
            <a:endParaRPr lang="fr-CH"/>
          </a:p>
        </p:txBody>
      </p:sp>
      <p:sp>
        <p:nvSpPr>
          <p:cNvPr id="5" name="Espace réservé du pied de page 4"/>
          <p:cNvSpPr>
            <a:spLocks noGrp="1"/>
          </p:cNvSpPr>
          <p:nvPr>
            <p:ph type="ftr" sz="quarter" idx="11"/>
          </p:nvPr>
        </p:nvSpPr>
        <p:spPr/>
        <p:txBody>
          <a:bodyPr/>
          <a:lstStyle/>
          <a:p>
            <a:endParaRPr lang="fr-CH"/>
          </a:p>
        </p:txBody>
      </p:sp>
      <p:sp>
        <p:nvSpPr>
          <p:cNvPr id="6" name="Espace réservé du numéro de diapositive 5"/>
          <p:cNvSpPr>
            <a:spLocks noGrp="1"/>
          </p:cNvSpPr>
          <p:nvPr>
            <p:ph type="sldNum" sz="quarter" idx="12"/>
          </p:nvPr>
        </p:nvSpPr>
        <p:spPr/>
        <p:txBody>
          <a:bodyPr/>
          <a:lstStyle/>
          <a:p>
            <a:fld id="{C62F5BF2-9B26-45D5-8070-66AD787C7DE1}" type="slidenum">
              <a:rPr lang="fr-CH" smtClean="0"/>
              <a:t>‹N°›</a:t>
            </a:fld>
            <a:endParaRPr lang="fr-CH"/>
          </a:p>
        </p:txBody>
      </p:sp>
      <p:pic>
        <p:nvPicPr>
          <p:cNvPr id="7" name="Imag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08568" y="6321237"/>
            <a:ext cx="819536" cy="400239"/>
          </a:xfrm>
          <a:prstGeom prst="rect">
            <a:avLst/>
          </a:prstGeom>
        </p:spPr>
      </p:pic>
    </p:spTree>
    <p:extLst>
      <p:ext uri="{BB962C8B-B14F-4D97-AF65-F5344CB8AC3E}">
        <p14:creationId xmlns:p14="http://schemas.microsoft.com/office/powerpoint/2010/main" val="2060396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H"/>
          </a:p>
        </p:txBody>
      </p:sp>
      <p:sp>
        <p:nvSpPr>
          <p:cNvPr id="3" name="Espace réservé du contenu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u contenu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5" name="Espace réservé de la date 4"/>
          <p:cNvSpPr>
            <a:spLocks noGrp="1"/>
          </p:cNvSpPr>
          <p:nvPr>
            <p:ph type="dt" sz="half" idx="10"/>
          </p:nvPr>
        </p:nvSpPr>
        <p:spPr/>
        <p:txBody>
          <a:bodyPr/>
          <a:lstStyle/>
          <a:p>
            <a:fld id="{7848BD36-9020-4E88-9485-796A6EDC486E}" type="datetimeFigureOut">
              <a:rPr lang="fr-CH" smtClean="0"/>
              <a:t>15.03.2017</a:t>
            </a:fld>
            <a:endParaRPr lang="fr-CH"/>
          </a:p>
        </p:txBody>
      </p:sp>
      <p:sp>
        <p:nvSpPr>
          <p:cNvPr id="6" name="Espace réservé du pied de page 5"/>
          <p:cNvSpPr>
            <a:spLocks noGrp="1"/>
          </p:cNvSpPr>
          <p:nvPr>
            <p:ph type="ftr" sz="quarter" idx="11"/>
          </p:nvPr>
        </p:nvSpPr>
        <p:spPr/>
        <p:txBody>
          <a:bodyPr/>
          <a:lstStyle/>
          <a:p>
            <a:endParaRPr lang="fr-CH"/>
          </a:p>
        </p:txBody>
      </p:sp>
      <p:sp>
        <p:nvSpPr>
          <p:cNvPr id="7" name="Espace réservé du numéro de diapositive 6"/>
          <p:cNvSpPr>
            <a:spLocks noGrp="1"/>
          </p:cNvSpPr>
          <p:nvPr>
            <p:ph type="sldNum" sz="quarter" idx="12"/>
          </p:nvPr>
        </p:nvSpPr>
        <p:spPr/>
        <p:txBody>
          <a:bodyPr/>
          <a:lstStyle/>
          <a:p>
            <a:fld id="{C62F5BF2-9B26-45D5-8070-66AD787C7DE1}" type="slidenum">
              <a:rPr lang="fr-CH" smtClean="0"/>
              <a:t>‹N°›</a:t>
            </a:fld>
            <a:endParaRPr lang="fr-CH"/>
          </a:p>
        </p:txBody>
      </p:sp>
    </p:spTree>
    <p:extLst>
      <p:ext uri="{BB962C8B-B14F-4D97-AF65-F5344CB8AC3E}">
        <p14:creationId xmlns:p14="http://schemas.microsoft.com/office/powerpoint/2010/main" val="3743479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endParaRPr lang="fr-CH"/>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5" name="Espace réservé du texte 4"/>
          <p:cNvSpPr>
            <a:spLocks noGrp="1"/>
          </p:cNvSpPr>
          <p:nvPr>
            <p:ph type="body" sz="quarter" idx="3"/>
          </p:nvPr>
        </p:nvSpPr>
        <p:spPr>
          <a:xfrm>
            <a:off x="6193367" y="1535113"/>
            <a:ext cx="538903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67" y="2174875"/>
            <a:ext cx="538903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7" name="Espace réservé de la date 6"/>
          <p:cNvSpPr>
            <a:spLocks noGrp="1"/>
          </p:cNvSpPr>
          <p:nvPr>
            <p:ph type="dt" sz="half" idx="10"/>
          </p:nvPr>
        </p:nvSpPr>
        <p:spPr/>
        <p:txBody>
          <a:bodyPr/>
          <a:lstStyle/>
          <a:p>
            <a:fld id="{7848BD36-9020-4E88-9485-796A6EDC486E}" type="datetimeFigureOut">
              <a:rPr lang="fr-CH" smtClean="0"/>
              <a:t>15.03.2017</a:t>
            </a:fld>
            <a:endParaRPr lang="fr-CH"/>
          </a:p>
        </p:txBody>
      </p:sp>
      <p:sp>
        <p:nvSpPr>
          <p:cNvPr id="8" name="Espace réservé du pied de page 7"/>
          <p:cNvSpPr>
            <a:spLocks noGrp="1"/>
          </p:cNvSpPr>
          <p:nvPr>
            <p:ph type="ftr" sz="quarter" idx="11"/>
          </p:nvPr>
        </p:nvSpPr>
        <p:spPr/>
        <p:txBody>
          <a:bodyPr/>
          <a:lstStyle/>
          <a:p>
            <a:endParaRPr lang="fr-CH"/>
          </a:p>
        </p:txBody>
      </p:sp>
      <p:sp>
        <p:nvSpPr>
          <p:cNvPr id="9" name="Espace réservé du numéro de diapositive 8"/>
          <p:cNvSpPr>
            <a:spLocks noGrp="1"/>
          </p:cNvSpPr>
          <p:nvPr>
            <p:ph type="sldNum" sz="quarter" idx="12"/>
          </p:nvPr>
        </p:nvSpPr>
        <p:spPr/>
        <p:txBody>
          <a:bodyPr/>
          <a:lstStyle/>
          <a:p>
            <a:fld id="{C62F5BF2-9B26-45D5-8070-66AD787C7DE1}" type="slidenum">
              <a:rPr lang="fr-CH" smtClean="0"/>
              <a:t>‹N°›</a:t>
            </a:fld>
            <a:endParaRPr lang="fr-CH"/>
          </a:p>
        </p:txBody>
      </p:sp>
    </p:spTree>
    <p:extLst>
      <p:ext uri="{BB962C8B-B14F-4D97-AF65-F5344CB8AC3E}">
        <p14:creationId xmlns:p14="http://schemas.microsoft.com/office/powerpoint/2010/main" val="3227949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H"/>
          </a:p>
        </p:txBody>
      </p:sp>
      <p:sp>
        <p:nvSpPr>
          <p:cNvPr id="3" name="Espace réservé de la date 2"/>
          <p:cNvSpPr>
            <a:spLocks noGrp="1"/>
          </p:cNvSpPr>
          <p:nvPr>
            <p:ph type="dt" sz="half" idx="10"/>
          </p:nvPr>
        </p:nvSpPr>
        <p:spPr/>
        <p:txBody>
          <a:bodyPr/>
          <a:lstStyle/>
          <a:p>
            <a:fld id="{7848BD36-9020-4E88-9485-796A6EDC486E}" type="datetimeFigureOut">
              <a:rPr lang="fr-CH" smtClean="0"/>
              <a:t>15.03.2017</a:t>
            </a:fld>
            <a:endParaRPr lang="fr-CH"/>
          </a:p>
        </p:txBody>
      </p:sp>
      <p:sp>
        <p:nvSpPr>
          <p:cNvPr id="4" name="Espace réservé du pied de page 3"/>
          <p:cNvSpPr>
            <a:spLocks noGrp="1"/>
          </p:cNvSpPr>
          <p:nvPr>
            <p:ph type="ftr" sz="quarter" idx="11"/>
          </p:nvPr>
        </p:nvSpPr>
        <p:spPr/>
        <p:txBody>
          <a:bodyPr/>
          <a:lstStyle/>
          <a:p>
            <a:endParaRPr lang="fr-CH"/>
          </a:p>
        </p:txBody>
      </p:sp>
      <p:sp>
        <p:nvSpPr>
          <p:cNvPr id="5" name="Espace réservé du numéro de diapositive 4"/>
          <p:cNvSpPr>
            <a:spLocks noGrp="1"/>
          </p:cNvSpPr>
          <p:nvPr>
            <p:ph type="sldNum" sz="quarter" idx="12"/>
          </p:nvPr>
        </p:nvSpPr>
        <p:spPr/>
        <p:txBody>
          <a:bodyPr/>
          <a:lstStyle/>
          <a:p>
            <a:fld id="{C62F5BF2-9B26-45D5-8070-66AD787C7DE1}" type="slidenum">
              <a:rPr lang="fr-CH" smtClean="0"/>
              <a:t>‹N°›</a:t>
            </a:fld>
            <a:endParaRPr lang="fr-CH"/>
          </a:p>
        </p:txBody>
      </p:sp>
    </p:spTree>
    <p:extLst>
      <p:ext uri="{BB962C8B-B14F-4D97-AF65-F5344CB8AC3E}">
        <p14:creationId xmlns:p14="http://schemas.microsoft.com/office/powerpoint/2010/main" val="33867583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848BD36-9020-4E88-9485-796A6EDC486E}" type="datetimeFigureOut">
              <a:rPr lang="fr-CH" smtClean="0"/>
              <a:t>15.03.2017</a:t>
            </a:fld>
            <a:endParaRPr lang="fr-CH"/>
          </a:p>
        </p:txBody>
      </p:sp>
      <p:sp>
        <p:nvSpPr>
          <p:cNvPr id="3" name="Espace réservé du pied de page 2"/>
          <p:cNvSpPr>
            <a:spLocks noGrp="1"/>
          </p:cNvSpPr>
          <p:nvPr>
            <p:ph type="ftr" sz="quarter" idx="11"/>
          </p:nvPr>
        </p:nvSpPr>
        <p:spPr/>
        <p:txBody>
          <a:bodyPr/>
          <a:lstStyle/>
          <a:p>
            <a:endParaRPr lang="fr-CH"/>
          </a:p>
        </p:txBody>
      </p:sp>
      <p:sp>
        <p:nvSpPr>
          <p:cNvPr id="4" name="Espace réservé du numéro de diapositive 3"/>
          <p:cNvSpPr>
            <a:spLocks noGrp="1"/>
          </p:cNvSpPr>
          <p:nvPr>
            <p:ph type="sldNum" sz="quarter" idx="12"/>
          </p:nvPr>
        </p:nvSpPr>
        <p:spPr/>
        <p:txBody>
          <a:bodyPr/>
          <a:lstStyle/>
          <a:p>
            <a:fld id="{C62F5BF2-9B26-45D5-8070-66AD787C7DE1}" type="slidenum">
              <a:rPr lang="fr-CH" smtClean="0"/>
              <a:t>‹N°›</a:t>
            </a:fld>
            <a:endParaRPr lang="fr-CH"/>
          </a:p>
        </p:txBody>
      </p:sp>
    </p:spTree>
    <p:extLst>
      <p:ext uri="{BB962C8B-B14F-4D97-AF65-F5344CB8AC3E}">
        <p14:creationId xmlns:p14="http://schemas.microsoft.com/office/powerpoint/2010/main" val="1718470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0" y="273050"/>
            <a:ext cx="4011084" cy="1162050"/>
          </a:xfrm>
        </p:spPr>
        <p:txBody>
          <a:bodyPr anchor="b"/>
          <a:lstStyle>
            <a:lvl1pPr algn="l">
              <a:defRPr sz="2000" b="1"/>
            </a:lvl1pPr>
          </a:lstStyle>
          <a:p>
            <a:r>
              <a:rPr lang="fr-FR"/>
              <a:t>Modifiez le style du titre</a:t>
            </a:r>
            <a:endParaRPr lang="fr-CH"/>
          </a:p>
        </p:txBody>
      </p:sp>
      <p:sp>
        <p:nvSpPr>
          <p:cNvPr id="3" name="Espace réservé du contenu 2"/>
          <p:cNvSpPr>
            <a:spLocks noGrp="1"/>
          </p:cNvSpPr>
          <p:nvPr>
            <p:ph idx="1"/>
          </p:nvPr>
        </p:nvSpPr>
        <p:spPr>
          <a:xfrm>
            <a:off x="4766734" y="273052"/>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u texte 3"/>
          <p:cNvSpPr>
            <a:spLocks noGrp="1"/>
          </p:cNvSpPr>
          <p:nvPr>
            <p:ph type="body" sz="half" idx="2"/>
          </p:nvPr>
        </p:nvSpPr>
        <p:spPr>
          <a:xfrm>
            <a:off x="609600"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7848BD36-9020-4E88-9485-796A6EDC486E}" type="datetimeFigureOut">
              <a:rPr lang="fr-CH" smtClean="0"/>
              <a:t>15.03.2017</a:t>
            </a:fld>
            <a:endParaRPr lang="fr-CH"/>
          </a:p>
        </p:txBody>
      </p:sp>
      <p:sp>
        <p:nvSpPr>
          <p:cNvPr id="6" name="Espace réservé du pied de page 5"/>
          <p:cNvSpPr>
            <a:spLocks noGrp="1"/>
          </p:cNvSpPr>
          <p:nvPr>
            <p:ph type="ftr" sz="quarter" idx="11"/>
          </p:nvPr>
        </p:nvSpPr>
        <p:spPr/>
        <p:txBody>
          <a:bodyPr/>
          <a:lstStyle/>
          <a:p>
            <a:endParaRPr lang="fr-CH"/>
          </a:p>
        </p:txBody>
      </p:sp>
      <p:sp>
        <p:nvSpPr>
          <p:cNvPr id="7" name="Espace réservé du numéro de diapositive 6"/>
          <p:cNvSpPr>
            <a:spLocks noGrp="1"/>
          </p:cNvSpPr>
          <p:nvPr>
            <p:ph type="sldNum" sz="quarter" idx="12"/>
          </p:nvPr>
        </p:nvSpPr>
        <p:spPr/>
        <p:txBody>
          <a:bodyPr/>
          <a:lstStyle/>
          <a:p>
            <a:fld id="{C62F5BF2-9B26-45D5-8070-66AD787C7DE1}" type="slidenum">
              <a:rPr lang="fr-CH" smtClean="0"/>
              <a:t>‹N°›</a:t>
            </a:fld>
            <a:endParaRPr lang="fr-CH"/>
          </a:p>
        </p:txBody>
      </p:sp>
    </p:spTree>
    <p:extLst>
      <p:ext uri="{BB962C8B-B14F-4D97-AF65-F5344CB8AC3E}">
        <p14:creationId xmlns:p14="http://schemas.microsoft.com/office/powerpoint/2010/main" val="1913415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endParaRPr lang="fr-CH"/>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H"/>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7848BD36-9020-4E88-9485-796A6EDC486E}" type="datetimeFigureOut">
              <a:rPr lang="fr-CH" smtClean="0"/>
              <a:t>15.03.2017</a:t>
            </a:fld>
            <a:endParaRPr lang="fr-CH"/>
          </a:p>
        </p:txBody>
      </p:sp>
      <p:sp>
        <p:nvSpPr>
          <p:cNvPr id="6" name="Espace réservé du pied de page 5"/>
          <p:cNvSpPr>
            <a:spLocks noGrp="1"/>
          </p:cNvSpPr>
          <p:nvPr>
            <p:ph type="ftr" sz="quarter" idx="11"/>
          </p:nvPr>
        </p:nvSpPr>
        <p:spPr/>
        <p:txBody>
          <a:bodyPr/>
          <a:lstStyle/>
          <a:p>
            <a:endParaRPr lang="fr-CH"/>
          </a:p>
        </p:txBody>
      </p:sp>
      <p:sp>
        <p:nvSpPr>
          <p:cNvPr id="7" name="Espace réservé du numéro de diapositive 6"/>
          <p:cNvSpPr>
            <a:spLocks noGrp="1"/>
          </p:cNvSpPr>
          <p:nvPr>
            <p:ph type="sldNum" sz="quarter" idx="12"/>
          </p:nvPr>
        </p:nvSpPr>
        <p:spPr/>
        <p:txBody>
          <a:bodyPr/>
          <a:lstStyle/>
          <a:p>
            <a:fld id="{C62F5BF2-9B26-45D5-8070-66AD787C7DE1}" type="slidenum">
              <a:rPr lang="fr-CH" smtClean="0"/>
              <a:t>‹N°›</a:t>
            </a:fld>
            <a:endParaRPr lang="fr-CH"/>
          </a:p>
        </p:txBody>
      </p:sp>
    </p:spTree>
    <p:extLst>
      <p:ext uri="{BB962C8B-B14F-4D97-AF65-F5344CB8AC3E}">
        <p14:creationId xmlns:p14="http://schemas.microsoft.com/office/powerpoint/2010/main" val="948728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H"/>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p:cNvSpPr>
            <a:spLocks noGrp="1"/>
          </p:cNvSpPr>
          <p:nvPr>
            <p:ph type="dt" sz="half" idx="10"/>
          </p:nvPr>
        </p:nvSpPr>
        <p:spPr/>
        <p:txBody>
          <a:bodyPr/>
          <a:lstStyle/>
          <a:p>
            <a:fld id="{7848BD36-9020-4E88-9485-796A6EDC486E}" type="datetimeFigureOut">
              <a:rPr lang="fr-CH" smtClean="0"/>
              <a:t>15.03.2017</a:t>
            </a:fld>
            <a:endParaRPr lang="fr-CH"/>
          </a:p>
        </p:txBody>
      </p:sp>
      <p:sp>
        <p:nvSpPr>
          <p:cNvPr id="5" name="Espace réservé du pied de page 4"/>
          <p:cNvSpPr>
            <a:spLocks noGrp="1"/>
          </p:cNvSpPr>
          <p:nvPr>
            <p:ph type="ftr" sz="quarter" idx="11"/>
          </p:nvPr>
        </p:nvSpPr>
        <p:spPr/>
        <p:txBody>
          <a:bodyPr/>
          <a:lstStyle/>
          <a:p>
            <a:endParaRPr lang="fr-CH"/>
          </a:p>
        </p:txBody>
      </p:sp>
      <p:sp>
        <p:nvSpPr>
          <p:cNvPr id="6" name="Espace réservé du numéro de diapositive 5"/>
          <p:cNvSpPr>
            <a:spLocks noGrp="1"/>
          </p:cNvSpPr>
          <p:nvPr>
            <p:ph type="sldNum" sz="quarter" idx="12"/>
          </p:nvPr>
        </p:nvSpPr>
        <p:spPr/>
        <p:txBody>
          <a:bodyPr/>
          <a:lstStyle/>
          <a:p>
            <a:fld id="{C62F5BF2-9B26-45D5-8070-66AD787C7DE1}" type="slidenum">
              <a:rPr lang="fr-CH" smtClean="0"/>
              <a:t>‹N°›</a:t>
            </a:fld>
            <a:endParaRPr lang="fr-CH"/>
          </a:p>
        </p:txBody>
      </p:sp>
    </p:spTree>
    <p:extLst>
      <p:ext uri="{BB962C8B-B14F-4D97-AF65-F5344CB8AC3E}">
        <p14:creationId xmlns:p14="http://schemas.microsoft.com/office/powerpoint/2010/main" val="3754288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40"/>
            <a:ext cx="2743200" cy="5851525"/>
          </a:xfrm>
        </p:spPr>
        <p:txBody>
          <a:bodyPr vert="eaVert"/>
          <a:lstStyle/>
          <a:p>
            <a:r>
              <a:rPr lang="fr-FR"/>
              <a:t>Modifiez le style du titre</a:t>
            </a:r>
            <a:endParaRPr lang="fr-CH"/>
          </a:p>
        </p:txBody>
      </p:sp>
      <p:sp>
        <p:nvSpPr>
          <p:cNvPr id="3" name="Espace réservé du texte vertical 2"/>
          <p:cNvSpPr>
            <a:spLocks noGrp="1"/>
          </p:cNvSpPr>
          <p:nvPr>
            <p:ph type="body" orient="vert" idx="1"/>
          </p:nvPr>
        </p:nvSpPr>
        <p:spPr>
          <a:xfrm>
            <a:off x="609600" y="274640"/>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p:cNvSpPr>
            <a:spLocks noGrp="1"/>
          </p:cNvSpPr>
          <p:nvPr>
            <p:ph type="dt" sz="half" idx="10"/>
          </p:nvPr>
        </p:nvSpPr>
        <p:spPr/>
        <p:txBody>
          <a:bodyPr/>
          <a:lstStyle/>
          <a:p>
            <a:fld id="{7848BD36-9020-4E88-9485-796A6EDC486E}" type="datetimeFigureOut">
              <a:rPr lang="fr-CH" smtClean="0"/>
              <a:t>15.03.2017</a:t>
            </a:fld>
            <a:endParaRPr lang="fr-CH"/>
          </a:p>
        </p:txBody>
      </p:sp>
      <p:sp>
        <p:nvSpPr>
          <p:cNvPr id="5" name="Espace réservé du pied de page 4"/>
          <p:cNvSpPr>
            <a:spLocks noGrp="1"/>
          </p:cNvSpPr>
          <p:nvPr>
            <p:ph type="ftr" sz="quarter" idx="11"/>
          </p:nvPr>
        </p:nvSpPr>
        <p:spPr/>
        <p:txBody>
          <a:bodyPr/>
          <a:lstStyle/>
          <a:p>
            <a:endParaRPr lang="fr-CH"/>
          </a:p>
        </p:txBody>
      </p:sp>
      <p:sp>
        <p:nvSpPr>
          <p:cNvPr id="6" name="Espace réservé du numéro de diapositive 5"/>
          <p:cNvSpPr>
            <a:spLocks noGrp="1"/>
          </p:cNvSpPr>
          <p:nvPr>
            <p:ph type="sldNum" sz="quarter" idx="12"/>
          </p:nvPr>
        </p:nvSpPr>
        <p:spPr/>
        <p:txBody>
          <a:bodyPr/>
          <a:lstStyle/>
          <a:p>
            <a:fld id="{C62F5BF2-9B26-45D5-8070-66AD787C7DE1}" type="slidenum">
              <a:rPr lang="fr-CH" smtClean="0"/>
              <a:t>‹N°›</a:t>
            </a:fld>
            <a:endParaRPr lang="fr-CH"/>
          </a:p>
        </p:txBody>
      </p:sp>
    </p:spTree>
    <p:extLst>
      <p:ext uri="{BB962C8B-B14F-4D97-AF65-F5344CB8AC3E}">
        <p14:creationId xmlns:p14="http://schemas.microsoft.com/office/powerpoint/2010/main" val="1131212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FR"/>
              <a:t>Modifiez le style du titre</a:t>
            </a:r>
            <a:endParaRPr lang="fr-CH"/>
          </a:p>
        </p:txBody>
      </p:sp>
      <p:sp>
        <p:nvSpPr>
          <p:cNvPr id="3" name="Espace réservé du texte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48BD36-9020-4E88-9485-796A6EDC486E}" type="datetimeFigureOut">
              <a:rPr lang="fr-CH" smtClean="0"/>
              <a:t>15.03.2017</a:t>
            </a:fld>
            <a:endParaRPr lang="fr-CH"/>
          </a:p>
        </p:txBody>
      </p:sp>
      <p:sp>
        <p:nvSpPr>
          <p:cNvPr id="5" name="Espace réservé du pied de page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H"/>
          </a:p>
        </p:txBody>
      </p:sp>
      <p:sp>
        <p:nvSpPr>
          <p:cNvPr id="6" name="Espace réservé du numéro de diapositive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2F5BF2-9B26-45D5-8070-66AD787C7DE1}" type="slidenum">
              <a:rPr lang="fr-CH" smtClean="0"/>
              <a:t>‹N°›</a:t>
            </a:fld>
            <a:endParaRPr lang="fr-CH"/>
          </a:p>
        </p:txBody>
      </p:sp>
    </p:spTree>
    <p:extLst>
      <p:ext uri="{BB962C8B-B14F-4D97-AF65-F5344CB8AC3E}">
        <p14:creationId xmlns:p14="http://schemas.microsoft.com/office/powerpoint/2010/main" val="18215227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7.png"/><Relationship Id="rId4" Type="http://schemas.openxmlformats.org/officeDocument/2006/relationships/diagramQuickStyle" Target="../diagrams/quickStyle1.xml"/><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2.xml"/><Relationship Id="rId7" Type="http://schemas.openxmlformats.org/officeDocument/2006/relationships/image" Target="../media/image4.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10" Type="http://schemas.openxmlformats.org/officeDocument/2006/relationships/image" Target="../media/image7.png"/><Relationship Id="rId4" Type="http://schemas.openxmlformats.org/officeDocument/2006/relationships/diagramQuickStyle" Target="../diagrams/quickStyle2.xml"/><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slide" Target="slide7.xml"/><Relationship Id="rId13" Type="http://schemas.openxmlformats.org/officeDocument/2006/relationships/image" Target="../media/image2.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slide" Target="slide35.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slide" Target="slide30.xml"/><Relationship Id="rId5" Type="http://schemas.openxmlformats.org/officeDocument/2006/relationships/image" Target="../media/image10.png"/><Relationship Id="rId10" Type="http://schemas.openxmlformats.org/officeDocument/2006/relationships/slide" Target="slide26.xml"/><Relationship Id="rId4" Type="http://schemas.openxmlformats.org/officeDocument/2006/relationships/image" Target="../media/image9.png"/><Relationship Id="rId9" Type="http://schemas.openxmlformats.org/officeDocument/2006/relationships/slide" Target="slide19.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chart" Target="../charts/chart6.xml"/><Relationship Id="rId4" Type="http://schemas.openxmlformats.org/officeDocument/2006/relationships/chart" Target="../charts/chart5.xml"/></Relationships>
</file>

<file path=ppt/slides/_rels/slide1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jpeg"/><Relationship Id="rId4" Type="http://schemas.openxmlformats.org/officeDocument/2006/relationships/chart" Target="../charts/char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22.jpeg"/><Relationship Id="rId18" Type="http://schemas.openxmlformats.org/officeDocument/2006/relationships/image" Target="../media/image26.png"/><Relationship Id="rId3" Type="http://schemas.openxmlformats.org/officeDocument/2006/relationships/image" Target="../media/image15.png"/><Relationship Id="rId21" Type="http://schemas.microsoft.com/office/2007/relationships/hdphoto" Target="../media/hdphoto5.wdp"/><Relationship Id="rId7" Type="http://schemas.openxmlformats.org/officeDocument/2006/relationships/image" Target="../media/image18.jpeg"/><Relationship Id="rId12" Type="http://schemas.microsoft.com/office/2007/relationships/hdphoto" Target="../media/hdphoto3.wdp"/><Relationship Id="rId17" Type="http://schemas.openxmlformats.org/officeDocument/2006/relationships/image" Target="../media/image25.jpeg"/><Relationship Id="rId2" Type="http://schemas.openxmlformats.org/officeDocument/2006/relationships/notesSlide" Target="../notesSlides/notesSlide3.xml"/><Relationship Id="rId16" Type="http://schemas.microsoft.com/office/2007/relationships/hdphoto" Target="../media/hdphoto4.wdp"/><Relationship Id="rId20"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17.jpeg"/><Relationship Id="rId11" Type="http://schemas.openxmlformats.org/officeDocument/2006/relationships/image" Target="../media/image21.png"/><Relationship Id="rId5" Type="http://schemas.openxmlformats.org/officeDocument/2006/relationships/image" Target="../media/image16.png"/><Relationship Id="rId15" Type="http://schemas.openxmlformats.org/officeDocument/2006/relationships/image" Target="../media/image24.png"/><Relationship Id="rId10" Type="http://schemas.microsoft.com/office/2007/relationships/hdphoto" Target="../media/hdphoto2.wdp"/><Relationship Id="rId19" Type="http://schemas.openxmlformats.org/officeDocument/2006/relationships/image" Target="../media/image27.jpeg"/><Relationship Id="rId4" Type="http://schemas.microsoft.com/office/2007/relationships/hdphoto" Target="../media/hdphoto1.wdp"/><Relationship Id="rId9" Type="http://schemas.openxmlformats.org/officeDocument/2006/relationships/image" Target="../media/image20.png"/><Relationship Id="rId14" Type="http://schemas.openxmlformats.org/officeDocument/2006/relationships/image" Target="../media/image23.jpeg"/></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gif"/><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chart" Target="../charts/chart10.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3.png"/><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chart" Target="../charts/chart13.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2712" y="-243408"/>
            <a:ext cx="12745416" cy="748883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pic>
        <p:nvPicPr>
          <p:cNvPr id="12" name="Imag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44593" y="3036022"/>
            <a:ext cx="2502807" cy="785955"/>
          </a:xfrm>
          <a:prstGeom prst="rect">
            <a:avLst/>
          </a:prstGeom>
        </p:spPr>
      </p:pic>
    </p:spTree>
    <p:extLst>
      <p:ext uri="{BB962C8B-B14F-4D97-AF65-F5344CB8AC3E}">
        <p14:creationId xmlns:p14="http://schemas.microsoft.com/office/powerpoint/2010/main" val="950709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8543314" y="5445224"/>
            <a:ext cx="4321438" cy="1113018"/>
            <a:chOff x="8543314" y="5445224"/>
            <a:chExt cx="4321438" cy="1113018"/>
          </a:xfrm>
        </p:grpSpPr>
        <p:sp>
          <p:nvSpPr>
            <p:cNvPr id="10" name="Text Box 4"/>
            <p:cNvSpPr txBox="1">
              <a:spLocks noChangeArrowheads="1"/>
            </p:cNvSpPr>
            <p:nvPr/>
          </p:nvSpPr>
          <p:spPr bwMode="auto">
            <a:xfrm>
              <a:off x="8832304" y="5445224"/>
              <a:ext cx="4032448" cy="474607"/>
            </a:xfrm>
            <a:prstGeom prst="rect">
              <a:avLst/>
            </a:prstGeom>
            <a:noFill/>
            <a:ln w="25400" algn="ctr">
              <a:noFill/>
              <a:miter lim="800000"/>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ts val="2200"/>
                </a:lnSpc>
                <a:spcAft>
                  <a:spcPct val="0"/>
                </a:spcAft>
                <a:buClrTx/>
                <a:buSzTx/>
                <a:buFontTx/>
                <a:buNone/>
                <a:tabLst/>
              </a:pPr>
              <a:r>
                <a:rPr kumimoji="0" lang="fr-CH" altLang="fr-FR" sz="1400" b="0" i="0" u="none" strike="noStrike" cap="none" normalizeH="0" baseline="0" dirty="0">
                  <a:ln>
                    <a:noFill/>
                  </a:ln>
                  <a:effectLst/>
                  <a:latin typeface="Calibri Light" panose="020F0302020204030204" pitchFamily="34" charset="0"/>
                </a:rPr>
                <a:t>Un salon spécialisé</a:t>
              </a:r>
            </a:p>
            <a:p>
              <a:pPr eaLnBrk="0" fontAlgn="base" hangingPunct="0">
                <a:lnSpc>
                  <a:spcPts val="2200"/>
                </a:lnSpc>
                <a:spcAft>
                  <a:spcPct val="0"/>
                </a:spcAft>
              </a:pPr>
              <a:r>
                <a:rPr lang="fr-CH" altLang="fr-FR" sz="1400" dirty="0">
                  <a:latin typeface="Calibri Light" panose="020F0302020204030204" pitchFamily="34" charset="0"/>
                </a:rPr>
                <a:t>Un portail d’informations microtechniques</a:t>
              </a:r>
            </a:p>
            <a:p>
              <a:pPr eaLnBrk="0" fontAlgn="base" hangingPunct="0">
                <a:lnSpc>
                  <a:spcPts val="2200"/>
                </a:lnSpc>
                <a:spcAft>
                  <a:spcPct val="0"/>
                </a:spcAft>
              </a:pPr>
              <a:r>
                <a:rPr lang="fr-CH" altLang="fr-FR" sz="1400" dirty="0">
                  <a:latin typeface="Calibri Light" panose="020F0302020204030204" pitchFamily="34" charset="0"/>
                </a:rPr>
                <a:t>Un club aux avantages exclusifs</a:t>
              </a:r>
            </a:p>
            <a:p>
              <a:pPr eaLnBrk="0" fontAlgn="base" hangingPunct="0">
                <a:lnSpc>
                  <a:spcPts val="2200"/>
                </a:lnSpc>
                <a:spcAft>
                  <a:spcPct val="0"/>
                </a:spcAft>
              </a:pPr>
              <a:r>
                <a:rPr lang="fr-CH" altLang="fr-FR" sz="1400" dirty="0">
                  <a:latin typeface="Calibri Light" panose="020F0302020204030204" pitchFamily="34" charset="0"/>
                </a:rPr>
                <a:t>Des services de haute valeur</a:t>
              </a:r>
              <a:endParaRPr lang="fr-FR" altLang="fr-FR" sz="1400" dirty="0">
                <a:latin typeface="Arial" panose="020B0604020202020204" pitchFamily="34" charset="0"/>
              </a:endParaRPr>
            </a:p>
            <a:p>
              <a:pPr eaLnBrk="0" fontAlgn="base" hangingPunct="0">
                <a:spcBef>
                  <a:spcPct val="0"/>
                </a:spcBef>
                <a:spcAft>
                  <a:spcPct val="0"/>
                </a:spcAft>
              </a:pPr>
              <a:endParaRPr lang="fr-FR" altLang="fr-FR" sz="1400" dirty="0">
                <a:latin typeface="Arial" panose="020B0604020202020204" pitchFamily="34" charset="0"/>
              </a:endParaRPr>
            </a:p>
            <a:p>
              <a:pPr eaLnBrk="0" fontAlgn="base" hangingPunct="0">
                <a:spcBef>
                  <a:spcPct val="0"/>
                </a:spcBef>
                <a:spcAft>
                  <a:spcPct val="0"/>
                </a:spcAft>
              </a:pPr>
              <a:endParaRPr lang="fr-FR" altLang="fr-FR" sz="14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CH" altLang="fr-FR" sz="1400" b="0" i="0" u="none" strike="noStrike" cap="none" normalizeH="0" baseline="0" dirty="0">
                <a:ln>
                  <a:noFill/>
                </a:ln>
                <a:effectLst/>
                <a:latin typeface="Calibri Light" panose="020F03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CH" altLang="fr-FR" sz="1400" b="0" i="0" u="none" strike="noStrike" cap="none" normalizeH="0" baseline="0" dirty="0">
                <a:ln>
                  <a:noFill/>
                </a:ln>
                <a:effectLst/>
                <a:latin typeface="Calibri Light" panose="020F03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400" b="0" i="0" u="none" strike="noStrike" cap="none" normalizeH="0" baseline="0" dirty="0">
                <a:ln>
                  <a:noFill/>
                </a:ln>
                <a:effectLst/>
                <a:latin typeface="Arial" panose="020B0604020202020204" pitchFamily="34" charset="0"/>
              </a:endParaRPr>
            </a:p>
          </p:txBody>
        </p:sp>
        <p:grpSp>
          <p:nvGrpSpPr>
            <p:cNvPr id="3" name="Groupe 2"/>
            <p:cNvGrpSpPr/>
            <p:nvPr/>
          </p:nvGrpSpPr>
          <p:grpSpPr>
            <a:xfrm>
              <a:off x="8543314" y="5493266"/>
              <a:ext cx="244343" cy="1064976"/>
              <a:chOff x="8543314" y="5493266"/>
              <a:chExt cx="244343" cy="1064976"/>
            </a:xfrm>
          </p:grpSpPr>
          <p:sp>
            <p:nvSpPr>
              <p:cNvPr id="12" name="Text Box 6"/>
              <p:cNvSpPr txBox="1">
                <a:spLocks noChangeArrowheads="1"/>
              </p:cNvSpPr>
              <p:nvPr/>
            </p:nvSpPr>
            <p:spPr bwMode="auto">
              <a:xfrm>
                <a:off x="8549532" y="5493266"/>
                <a:ext cx="238125" cy="236537"/>
              </a:xfrm>
              <a:prstGeom prst="rect">
                <a:avLst/>
              </a:prstGeom>
              <a:solidFill>
                <a:srgbClr val="00B050"/>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bg1"/>
                  </a:solidFill>
                  <a:effectLst/>
                  <a:latin typeface="Arial" panose="020B0604020202020204" pitchFamily="34" charset="0"/>
                </a:endParaRPr>
              </a:p>
            </p:txBody>
          </p:sp>
          <p:sp>
            <p:nvSpPr>
              <p:cNvPr id="13" name="Text Box 7"/>
              <p:cNvSpPr txBox="1">
                <a:spLocks noChangeArrowheads="1"/>
              </p:cNvSpPr>
              <p:nvPr/>
            </p:nvSpPr>
            <p:spPr bwMode="auto">
              <a:xfrm>
                <a:off x="8549531" y="5768883"/>
                <a:ext cx="238125" cy="236537"/>
              </a:xfrm>
              <a:prstGeom prst="rect">
                <a:avLst/>
              </a:prstGeom>
              <a:solidFill>
                <a:srgbClr val="FFC000"/>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bg1"/>
                  </a:solidFill>
                  <a:effectLst/>
                  <a:latin typeface="Arial" panose="020B0604020202020204" pitchFamily="34" charset="0"/>
                </a:endParaRPr>
              </a:p>
            </p:txBody>
          </p:sp>
          <p:sp>
            <p:nvSpPr>
              <p:cNvPr id="14" name="Text Box 8"/>
              <p:cNvSpPr txBox="1">
                <a:spLocks noChangeArrowheads="1"/>
              </p:cNvSpPr>
              <p:nvPr/>
            </p:nvSpPr>
            <p:spPr bwMode="auto">
              <a:xfrm>
                <a:off x="8546356" y="6044500"/>
                <a:ext cx="241300" cy="238125"/>
              </a:xfrm>
              <a:prstGeom prst="rect">
                <a:avLst/>
              </a:prstGeom>
              <a:solidFill>
                <a:srgbClr val="0070C0"/>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bg1"/>
                  </a:solidFill>
                  <a:effectLst/>
                  <a:latin typeface="Arial" panose="020B0604020202020204" pitchFamily="34" charset="0"/>
                </a:endParaRPr>
              </a:p>
            </p:txBody>
          </p:sp>
          <p:sp>
            <p:nvSpPr>
              <p:cNvPr id="15" name="Text Box 9"/>
              <p:cNvSpPr txBox="1">
                <a:spLocks noChangeArrowheads="1"/>
              </p:cNvSpPr>
              <p:nvPr/>
            </p:nvSpPr>
            <p:spPr bwMode="auto">
              <a:xfrm>
                <a:off x="8543314" y="6320117"/>
                <a:ext cx="238125" cy="238125"/>
              </a:xfrm>
              <a:prstGeom prst="rect">
                <a:avLst/>
              </a:prstGeom>
              <a:solidFill>
                <a:srgbClr val="73264D"/>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bg1"/>
                  </a:solidFill>
                  <a:effectLst/>
                  <a:latin typeface="Arial" panose="020B0604020202020204" pitchFamily="34" charset="0"/>
                </a:endParaRPr>
              </a:p>
            </p:txBody>
          </p:sp>
        </p:grpSp>
      </p:grpSp>
      <p:pic>
        <p:nvPicPr>
          <p:cNvPr id="16" name="Imag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31704" y="1844824"/>
            <a:ext cx="4445306" cy="1395956"/>
          </a:xfrm>
          <a:prstGeom prst="rect">
            <a:avLst/>
          </a:prstGeom>
        </p:spPr>
      </p:pic>
      <p:sp>
        <p:nvSpPr>
          <p:cNvPr id="2" name="ZoneTexte 1"/>
          <p:cNvSpPr txBox="1"/>
          <p:nvPr/>
        </p:nvSpPr>
        <p:spPr>
          <a:xfrm>
            <a:off x="1566649" y="3356992"/>
            <a:ext cx="6473567" cy="523220"/>
          </a:xfrm>
          <a:prstGeom prst="rect">
            <a:avLst/>
          </a:prstGeom>
          <a:noFill/>
        </p:spPr>
        <p:txBody>
          <a:bodyPr wrap="none" rtlCol="0">
            <a:spAutoFit/>
          </a:bodyPr>
          <a:lstStyle/>
          <a:p>
            <a:r>
              <a:rPr lang="fr-CH" sz="2800" dirty="0">
                <a:latin typeface="Calibri Light" panose="020F0302020204030204" pitchFamily="34" charset="0"/>
                <a:cs typeface="Calibri Light" panose="020F0302020204030204" pitchFamily="34" charset="0"/>
              </a:rPr>
              <a:t>Informations lors du voyage de presse AFDT</a:t>
            </a:r>
          </a:p>
        </p:txBody>
      </p:sp>
      <p:grpSp>
        <p:nvGrpSpPr>
          <p:cNvPr id="17" name="Groupe 16"/>
          <p:cNvGrpSpPr/>
          <p:nvPr/>
        </p:nvGrpSpPr>
        <p:grpSpPr>
          <a:xfrm>
            <a:off x="1631504" y="1844824"/>
            <a:ext cx="1516224" cy="1395956"/>
            <a:chOff x="5195454" y="2609108"/>
            <a:chExt cx="1516224" cy="1395956"/>
          </a:xfrm>
        </p:grpSpPr>
        <p:sp>
          <p:nvSpPr>
            <p:cNvPr id="18" name="Text Box 2"/>
            <p:cNvSpPr txBox="1">
              <a:spLocks noChangeArrowheads="1"/>
            </p:cNvSpPr>
            <p:nvPr/>
          </p:nvSpPr>
          <p:spPr bwMode="auto">
            <a:xfrm>
              <a:off x="5195454" y="2611989"/>
              <a:ext cx="687686" cy="621796"/>
            </a:xfrm>
            <a:prstGeom prst="rect">
              <a:avLst/>
            </a:prstGeom>
            <a:solidFill>
              <a:srgbClr val="00B050"/>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9" name="Text Box 3"/>
            <p:cNvSpPr txBox="1">
              <a:spLocks noChangeArrowheads="1"/>
            </p:cNvSpPr>
            <p:nvPr/>
          </p:nvSpPr>
          <p:spPr bwMode="auto">
            <a:xfrm>
              <a:off x="6023992" y="2609108"/>
              <a:ext cx="687686" cy="621796"/>
            </a:xfrm>
            <a:prstGeom prst="rect">
              <a:avLst/>
            </a:prstGeom>
            <a:solidFill>
              <a:srgbClr val="FFC000"/>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20" name="Text Box 4"/>
            <p:cNvSpPr txBox="1">
              <a:spLocks noChangeArrowheads="1"/>
            </p:cNvSpPr>
            <p:nvPr/>
          </p:nvSpPr>
          <p:spPr bwMode="auto">
            <a:xfrm>
              <a:off x="5195454" y="3379094"/>
              <a:ext cx="696854" cy="625970"/>
            </a:xfrm>
            <a:prstGeom prst="rect">
              <a:avLst/>
            </a:prstGeom>
            <a:solidFill>
              <a:srgbClr val="0070C0"/>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21" name="Text Box 5"/>
            <p:cNvSpPr txBox="1">
              <a:spLocks noChangeArrowheads="1"/>
            </p:cNvSpPr>
            <p:nvPr/>
          </p:nvSpPr>
          <p:spPr bwMode="auto">
            <a:xfrm>
              <a:off x="6023992" y="3379094"/>
              <a:ext cx="687686" cy="625970"/>
            </a:xfrm>
            <a:prstGeom prst="rect">
              <a:avLst/>
            </a:prstGeom>
            <a:solidFill>
              <a:srgbClr val="73264D"/>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grpSp>
      <p:sp>
        <p:nvSpPr>
          <p:cNvPr id="5" name="ZoneTexte 4"/>
          <p:cNvSpPr txBox="1"/>
          <p:nvPr/>
        </p:nvSpPr>
        <p:spPr>
          <a:xfrm>
            <a:off x="1599768" y="3996424"/>
            <a:ext cx="6353021" cy="646331"/>
          </a:xfrm>
          <a:prstGeom prst="rect">
            <a:avLst/>
          </a:prstGeom>
          <a:noFill/>
        </p:spPr>
        <p:txBody>
          <a:bodyPr wrap="none" rtlCol="0">
            <a:spAutoFit/>
          </a:bodyPr>
          <a:lstStyle/>
          <a:p>
            <a:r>
              <a:rPr lang="fr-CH" sz="3600" b="1" dirty="0">
                <a:solidFill>
                  <a:schemeClr val="bg1">
                    <a:lumMod val="50000"/>
                  </a:schemeClr>
                </a:solidFill>
                <a:latin typeface="Segoe Script" panose="030B0504020000000003" pitchFamily="66" charset="0"/>
              </a:rPr>
              <a:t>4 axes de développement</a:t>
            </a:r>
          </a:p>
        </p:txBody>
      </p:sp>
    </p:spTree>
    <p:extLst>
      <p:ext uri="{BB962C8B-B14F-4D97-AF65-F5344CB8AC3E}">
        <p14:creationId xmlns:p14="http://schemas.microsoft.com/office/powerpoint/2010/main" val="1382908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4973"/>
            <a:ext cx="5536516" cy="58477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defPPr>
              <a:defRPr lang="fr-FR"/>
            </a:defPPr>
            <a:lvl1pP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CH" sz="3200" dirty="0"/>
              <a:t>Quatre produits de haute valeur</a:t>
            </a:r>
          </a:p>
        </p:txBody>
      </p:sp>
      <p:graphicFrame>
        <p:nvGraphicFramePr>
          <p:cNvPr id="3" name="Diagramme 2"/>
          <p:cNvGraphicFramePr/>
          <p:nvPr>
            <p:extLst/>
          </p:nvPr>
        </p:nvGraphicFramePr>
        <p:xfrm>
          <a:off x="4943872" y="1484784"/>
          <a:ext cx="6368256" cy="35974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Rectangle 12"/>
          <p:cNvSpPr/>
          <p:nvPr/>
        </p:nvSpPr>
        <p:spPr>
          <a:xfrm>
            <a:off x="839416" y="2564904"/>
            <a:ext cx="4847966" cy="1631216"/>
          </a:xfrm>
          <a:prstGeom prst="rect">
            <a:avLst/>
          </a:prstGeom>
          <a:solidFill>
            <a:schemeClr val="bg1"/>
          </a:solidFill>
          <a:ln w="3175">
            <a:noFill/>
          </a:ln>
        </p:spPr>
        <p:txBody>
          <a:bodyPr wrap="square">
            <a:spAutoFit/>
          </a:bodyPr>
          <a:lstStyle/>
          <a:p>
            <a:pPr algn="ctr"/>
            <a:r>
              <a:rPr lang="fr-CH" sz="2000" i="1" dirty="0">
                <a:latin typeface="Candara" panose="020E0502030303020204" pitchFamily="34" charset="0"/>
                <a:ea typeface="Calibri" panose="020F0502020204030204" pitchFamily="34" charset="0"/>
                <a:cs typeface="Times New Roman" panose="02020603050405020304" pitchFamily="18" charset="0"/>
              </a:rPr>
              <a:t>« Nous offrons une </a:t>
            </a:r>
            <a:r>
              <a:rPr lang="fr-CH" sz="2000" b="1" i="1" dirty="0">
                <a:latin typeface="Candara" panose="020E0502030303020204" pitchFamily="34" charset="0"/>
                <a:ea typeface="Calibri" panose="020F0502020204030204" pitchFamily="34" charset="0"/>
                <a:cs typeface="Times New Roman" panose="02020603050405020304" pitchFamily="18" charset="0"/>
              </a:rPr>
              <a:t>plateforme </a:t>
            </a:r>
            <a:r>
              <a:rPr lang="fr-CH" sz="2000" i="1" dirty="0">
                <a:latin typeface="Candara" panose="020E0502030303020204" pitchFamily="34" charset="0"/>
                <a:ea typeface="Calibri" panose="020F0502020204030204" pitchFamily="34" charset="0"/>
                <a:cs typeface="Times New Roman" panose="02020603050405020304" pitchFamily="18" charset="0"/>
              </a:rPr>
              <a:t>de présentation et d’échanges </a:t>
            </a:r>
            <a:r>
              <a:rPr lang="fr-CH" sz="2000" b="1" i="1" dirty="0">
                <a:latin typeface="Candara" panose="020E0502030303020204" pitchFamily="34" charset="0"/>
                <a:ea typeface="Calibri" panose="020F0502020204030204" pitchFamily="34" charset="0"/>
                <a:cs typeface="Times New Roman" panose="02020603050405020304" pitchFamily="18" charset="0"/>
              </a:rPr>
              <a:t>ciblée</a:t>
            </a:r>
            <a:r>
              <a:rPr lang="fr-CH" sz="2000" i="1" dirty="0">
                <a:latin typeface="Candara" panose="020E0502030303020204" pitchFamily="34" charset="0"/>
                <a:ea typeface="Calibri" panose="020F0502020204030204" pitchFamily="34" charset="0"/>
                <a:cs typeface="Times New Roman" panose="02020603050405020304" pitchFamily="18" charset="0"/>
              </a:rPr>
              <a:t> entre des entreprises actives tout au long de la </a:t>
            </a:r>
            <a:r>
              <a:rPr lang="fr-CH" sz="2000" b="1" i="1" dirty="0">
                <a:latin typeface="Candara" panose="020E0502030303020204" pitchFamily="34" charset="0"/>
                <a:ea typeface="Calibri" panose="020F0502020204030204" pitchFamily="34" charset="0"/>
                <a:cs typeface="Times New Roman" panose="02020603050405020304" pitchFamily="18" charset="0"/>
              </a:rPr>
              <a:t>chaîne de production des microtechniques </a:t>
            </a:r>
            <a:r>
              <a:rPr lang="fr-CH" sz="2000" i="1" dirty="0">
                <a:latin typeface="Candara" panose="020E0502030303020204" pitchFamily="34" charset="0"/>
                <a:ea typeface="Calibri" panose="020F0502020204030204" pitchFamily="34" charset="0"/>
                <a:cs typeface="Times New Roman" panose="02020603050405020304" pitchFamily="18" charset="0"/>
              </a:rPr>
              <a:t>et des </a:t>
            </a:r>
            <a:r>
              <a:rPr lang="fr-CH" sz="2000" b="1" i="1" dirty="0">
                <a:latin typeface="Candara" panose="020E0502030303020204" pitchFamily="34" charset="0"/>
                <a:ea typeface="Calibri" panose="020F0502020204030204" pitchFamily="34" charset="0"/>
                <a:cs typeface="Times New Roman" panose="02020603050405020304" pitchFamily="18" charset="0"/>
              </a:rPr>
              <a:t>clients</a:t>
            </a:r>
            <a:r>
              <a:rPr lang="fr-CH" sz="2000" i="1" dirty="0">
                <a:latin typeface="Candara" panose="020E0502030303020204" pitchFamily="34" charset="0"/>
                <a:ea typeface="Calibri" panose="020F0502020204030204" pitchFamily="34" charset="0"/>
                <a:cs typeface="Times New Roman" panose="02020603050405020304" pitchFamily="18" charset="0"/>
              </a:rPr>
              <a:t> capables de dire </a:t>
            </a:r>
            <a:r>
              <a:rPr lang="fr-CH" sz="2000" b="1" i="1" dirty="0">
                <a:latin typeface="Candara" panose="020E0502030303020204" pitchFamily="34" charset="0"/>
                <a:ea typeface="Calibri" panose="020F0502020204030204" pitchFamily="34" charset="0"/>
                <a:cs typeface="Times New Roman" panose="02020603050405020304" pitchFamily="18" charset="0"/>
              </a:rPr>
              <a:t>oui </a:t>
            </a:r>
            <a:r>
              <a:rPr lang="fr-CH" sz="2000" i="1" dirty="0">
                <a:latin typeface="Candara" panose="020E0502030303020204" pitchFamily="34" charset="0"/>
                <a:ea typeface="Calibri" panose="020F0502020204030204" pitchFamily="34" charset="0"/>
                <a:cs typeface="Times New Roman" panose="02020603050405020304" pitchFamily="18" charset="0"/>
              </a:rPr>
              <a:t>à leurs offres »</a:t>
            </a:r>
            <a:endParaRPr lang="fr-CH" sz="2000" dirty="0">
              <a:latin typeface="Candara" panose="020E0502030303020204" pitchFamily="34" charset="0"/>
            </a:endParaRPr>
          </a:p>
        </p:txBody>
      </p:sp>
      <p:grpSp>
        <p:nvGrpSpPr>
          <p:cNvPr id="70" name="Groupe 69"/>
          <p:cNvGrpSpPr/>
          <p:nvPr/>
        </p:nvGrpSpPr>
        <p:grpSpPr>
          <a:xfrm>
            <a:off x="3431704" y="876834"/>
            <a:ext cx="8664390" cy="5674717"/>
            <a:chOff x="3431704" y="876834"/>
            <a:chExt cx="8664390" cy="5674717"/>
          </a:xfrm>
        </p:grpSpPr>
        <p:pic>
          <p:nvPicPr>
            <p:cNvPr id="2" name="Image 1"/>
            <p:cNvPicPr>
              <a:picLocks noChangeAspect="1"/>
            </p:cNvPicPr>
            <p:nvPr/>
          </p:nvPicPr>
          <p:blipFill>
            <a:blip r:embed="rId7"/>
            <a:stretch>
              <a:fillRect/>
            </a:stretch>
          </p:blipFill>
          <p:spPr>
            <a:xfrm>
              <a:off x="3791744" y="876834"/>
              <a:ext cx="4112313" cy="1178292"/>
            </a:xfrm>
            <a:prstGeom prst="rect">
              <a:avLst/>
            </a:prstGeom>
          </p:spPr>
        </p:pic>
        <p:pic>
          <p:nvPicPr>
            <p:cNvPr id="6" name="Image 5"/>
            <p:cNvPicPr>
              <a:picLocks noChangeAspect="1"/>
            </p:cNvPicPr>
            <p:nvPr/>
          </p:nvPicPr>
          <p:blipFill>
            <a:blip r:embed="rId8"/>
            <a:stretch>
              <a:fillRect/>
            </a:stretch>
          </p:blipFill>
          <p:spPr>
            <a:xfrm>
              <a:off x="6960096" y="895534"/>
              <a:ext cx="4963887" cy="1174128"/>
            </a:xfrm>
            <a:prstGeom prst="rect">
              <a:avLst/>
            </a:prstGeom>
          </p:spPr>
        </p:pic>
        <p:pic>
          <p:nvPicPr>
            <p:cNvPr id="8" name="Image 7"/>
            <p:cNvPicPr>
              <a:picLocks noChangeAspect="1"/>
            </p:cNvPicPr>
            <p:nvPr/>
          </p:nvPicPr>
          <p:blipFill>
            <a:blip r:embed="rId9"/>
            <a:stretch>
              <a:fillRect/>
            </a:stretch>
          </p:blipFill>
          <p:spPr>
            <a:xfrm>
              <a:off x="3431704" y="5373216"/>
              <a:ext cx="4968552" cy="1176149"/>
            </a:xfrm>
            <a:prstGeom prst="rect">
              <a:avLst/>
            </a:prstGeom>
          </p:spPr>
        </p:pic>
        <p:pic>
          <p:nvPicPr>
            <p:cNvPr id="9" name="Image 8"/>
            <p:cNvPicPr>
              <a:picLocks noChangeAspect="1"/>
            </p:cNvPicPr>
            <p:nvPr/>
          </p:nvPicPr>
          <p:blipFill>
            <a:blip r:embed="rId10"/>
            <a:stretch>
              <a:fillRect/>
            </a:stretch>
          </p:blipFill>
          <p:spPr>
            <a:xfrm>
              <a:off x="7464152" y="5373216"/>
              <a:ext cx="4631942" cy="1178335"/>
            </a:xfrm>
            <a:prstGeom prst="rect">
              <a:avLst/>
            </a:prstGeom>
          </p:spPr>
        </p:pic>
        <p:sp>
          <p:nvSpPr>
            <p:cNvPr id="60" name="Ellipse 59"/>
            <p:cNvSpPr/>
            <p:nvPr/>
          </p:nvSpPr>
          <p:spPr>
            <a:xfrm>
              <a:off x="7947980" y="3284984"/>
              <a:ext cx="380268" cy="380268"/>
            </a:xfrm>
            <a:prstGeom prst="ellipse">
              <a:avLst/>
            </a:prstGeom>
            <a:solidFill>
              <a:schemeClr val="accent1">
                <a:lumMod val="50000"/>
              </a:schemeClr>
            </a:solidFill>
            <a:ln w="381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grpSp>
    </p:spTree>
    <p:extLst>
      <p:ext uri="{BB962C8B-B14F-4D97-AF65-F5344CB8AC3E}">
        <p14:creationId xmlns:p14="http://schemas.microsoft.com/office/powerpoint/2010/main" val="3672772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heel(1)">
                                      <p:cBhvr>
                                        <p:cTn id="7" dur="2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4973"/>
            <a:ext cx="5536516" cy="58477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defPPr>
              <a:defRPr lang="fr-FR"/>
            </a:defPPr>
            <a:lvl1pP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CH" sz="3200" dirty="0"/>
              <a:t>Quatre produits de haute valeur</a:t>
            </a:r>
          </a:p>
        </p:txBody>
      </p:sp>
      <p:graphicFrame>
        <p:nvGraphicFramePr>
          <p:cNvPr id="3" name="Diagramme 2"/>
          <p:cNvGraphicFramePr/>
          <p:nvPr>
            <p:extLst/>
          </p:nvPr>
        </p:nvGraphicFramePr>
        <p:xfrm>
          <a:off x="4943872" y="1484784"/>
          <a:ext cx="6368256" cy="35974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Rectangle 12"/>
          <p:cNvSpPr/>
          <p:nvPr/>
        </p:nvSpPr>
        <p:spPr>
          <a:xfrm>
            <a:off x="839416" y="2564904"/>
            <a:ext cx="4847966" cy="1631216"/>
          </a:xfrm>
          <a:prstGeom prst="rect">
            <a:avLst/>
          </a:prstGeom>
          <a:solidFill>
            <a:schemeClr val="bg1"/>
          </a:solidFill>
          <a:ln w="3175">
            <a:noFill/>
          </a:ln>
        </p:spPr>
        <p:txBody>
          <a:bodyPr wrap="square">
            <a:spAutoFit/>
          </a:bodyPr>
          <a:lstStyle/>
          <a:p>
            <a:pPr algn="ctr"/>
            <a:r>
              <a:rPr lang="fr-CH" sz="2000" i="1" dirty="0">
                <a:latin typeface="Candara" panose="020E0502030303020204" pitchFamily="34" charset="0"/>
                <a:ea typeface="Calibri" panose="020F0502020204030204" pitchFamily="34" charset="0"/>
                <a:cs typeface="Times New Roman" panose="02020603050405020304" pitchFamily="18" charset="0"/>
              </a:rPr>
              <a:t>« Nous offrons une </a:t>
            </a:r>
            <a:r>
              <a:rPr lang="fr-CH" sz="2000" b="1" i="1" dirty="0">
                <a:latin typeface="Candara" panose="020E0502030303020204" pitchFamily="34" charset="0"/>
                <a:ea typeface="Calibri" panose="020F0502020204030204" pitchFamily="34" charset="0"/>
                <a:cs typeface="Times New Roman" panose="02020603050405020304" pitchFamily="18" charset="0"/>
              </a:rPr>
              <a:t>plateforme </a:t>
            </a:r>
            <a:r>
              <a:rPr lang="fr-CH" sz="2000" i="1" dirty="0">
                <a:latin typeface="Candara" panose="020E0502030303020204" pitchFamily="34" charset="0"/>
                <a:ea typeface="Calibri" panose="020F0502020204030204" pitchFamily="34" charset="0"/>
                <a:cs typeface="Times New Roman" panose="02020603050405020304" pitchFamily="18" charset="0"/>
              </a:rPr>
              <a:t>de présentation et d’échanges </a:t>
            </a:r>
            <a:r>
              <a:rPr lang="fr-CH" sz="2000" b="1" i="1" dirty="0">
                <a:latin typeface="Candara" panose="020E0502030303020204" pitchFamily="34" charset="0"/>
                <a:ea typeface="Calibri" panose="020F0502020204030204" pitchFamily="34" charset="0"/>
                <a:cs typeface="Times New Roman" panose="02020603050405020304" pitchFamily="18" charset="0"/>
              </a:rPr>
              <a:t>ciblée</a:t>
            </a:r>
            <a:r>
              <a:rPr lang="fr-CH" sz="2000" i="1" dirty="0">
                <a:latin typeface="Candara" panose="020E0502030303020204" pitchFamily="34" charset="0"/>
                <a:ea typeface="Calibri" panose="020F0502020204030204" pitchFamily="34" charset="0"/>
                <a:cs typeface="Times New Roman" panose="02020603050405020304" pitchFamily="18" charset="0"/>
              </a:rPr>
              <a:t> entre des entreprises actives tout au long de la </a:t>
            </a:r>
            <a:r>
              <a:rPr lang="fr-CH" sz="2000" b="1" i="1" dirty="0">
                <a:latin typeface="Candara" panose="020E0502030303020204" pitchFamily="34" charset="0"/>
                <a:ea typeface="Calibri" panose="020F0502020204030204" pitchFamily="34" charset="0"/>
                <a:cs typeface="Times New Roman" panose="02020603050405020304" pitchFamily="18" charset="0"/>
              </a:rPr>
              <a:t>chaîne de production des microtechniques </a:t>
            </a:r>
            <a:r>
              <a:rPr lang="fr-CH" sz="2000" i="1" dirty="0">
                <a:latin typeface="Candara" panose="020E0502030303020204" pitchFamily="34" charset="0"/>
                <a:ea typeface="Calibri" panose="020F0502020204030204" pitchFamily="34" charset="0"/>
                <a:cs typeface="Times New Roman" panose="02020603050405020304" pitchFamily="18" charset="0"/>
              </a:rPr>
              <a:t>et des </a:t>
            </a:r>
            <a:r>
              <a:rPr lang="fr-CH" sz="2000" b="1" i="1" dirty="0">
                <a:latin typeface="Candara" panose="020E0502030303020204" pitchFamily="34" charset="0"/>
                <a:ea typeface="Calibri" panose="020F0502020204030204" pitchFamily="34" charset="0"/>
                <a:cs typeface="Times New Roman" panose="02020603050405020304" pitchFamily="18" charset="0"/>
              </a:rPr>
              <a:t>clients</a:t>
            </a:r>
            <a:r>
              <a:rPr lang="fr-CH" sz="2000" i="1" dirty="0">
                <a:latin typeface="Candara" panose="020E0502030303020204" pitchFamily="34" charset="0"/>
                <a:ea typeface="Calibri" panose="020F0502020204030204" pitchFamily="34" charset="0"/>
                <a:cs typeface="Times New Roman" panose="02020603050405020304" pitchFamily="18" charset="0"/>
              </a:rPr>
              <a:t> capables de dire </a:t>
            </a:r>
            <a:r>
              <a:rPr lang="fr-CH" sz="2000" b="1" i="1" dirty="0">
                <a:latin typeface="Candara" panose="020E0502030303020204" pitchFamily="34" charset="0"/>
                <a:ea typeface="Calibri" panose="020F0502020204030204" pitchFamily="34" charset="0"/>
                <a:cs typeface="Times New Roman" panose="02020603050405020304" pitchFamily="18" charset="0"/>
              </a:rPr>
              <a:t>oui </a:t>
            </a:r>
            <a:r>
              <a:rPr lang="fr-CH" sz="2000" i="1" dirty="0">
                <a:latin typeface="Candara" panose="020E0502030303020204" pitchFamily="34" charset="0"/>
                <a:ea typeface="Calibri" panose="020F0502020204030204" pitchFamily="34" charset="0"/>
                <a:cs typeface="Times New Roman" panose="02020603050405020304" pitchFamily="18" charset="0"/>
              </a:rPr>
              <a:t>à leurs offres »</a:t>
            </a:r>
            <a:endParaRPr lang="fr-CH" sz="2000" dirty="0">
              <a:latin typeface="Candara" panose="020E0502030303020204" pitchFamily="34" charset="0"/>
            </a:endParaRPr>
          </a:p>
        </p:txBody>
      </p:sp>
      <p:grpSp>
        <p:nvGrpSpPr>
          <p:cNvPr id="70" name="Groupe 69"/>
          <p:cNvGrpSpPr/>
          <p:nvPr/>
        </p:nvGrpSpPr>
        <p:grpSpPr>
          <a:xfrm>
            <a:off x="3431704" y="876834"/>
            <a:ext cx="8664390" cy="5674717"/>
            <a:chOff x="3431704" y="876834"/>
            <a:chExt cx="8664390" cy="5674717"/>
          </a:xfrm>
        </p:grpSpPr>
        <p:pic>
          <p:nvPicPr>
            <p:cNvPr id="2" name="Image 1"/>
            <p:cNvPicPr>
              <a:picLocks noChangeAspect="1"/>
            </p:cNvPicPr>
            <p:nvPr/>
          </p:nvPicPr>
          <p:blipFill>
            <a:blip r:embed="rId7"/>
            <a:stretch>
              <a:fillRect/>
            </a:stretch>
          </p:blipFill>
          <p:spPr>
            <a:xfrm>
              <a:off x="3791744" y="876834"/>
              <a:ext cx="4112313" cy="1178292"/>
            </a:xfrm>
            <a:prstGeom prst="rect">
              <a:avLst/>
            </a:prstGeom>
          </p:spPr>
        </p:pic>
        <p:pic>
          <p:nvPicPr>
            <p:cNvPr id="6" name="Image 5"/>
            <p:cNvPicPr>
              <a:picLocks noChangeAspect="1"/>
            </p:cNvPicPr>
            <p:nvPr/>
          </p:nvPicPr>
          <p:blipFill>
            <a:blip r:embed="rId8"/>
            <a:stretch>
              <a:fillRect/>
            </a:stretch>
          </p:blipFill>
          <p:spPr>
            <a:xfrm>
              <a:off x="6960096" y="895534"/>
              <a:ext cx="4963887" cy="1174128"/>
            </a:xfrm>
            <a:prstGeom prst="rect">
              <a:avLst/>
            </a:prstGeom>
          </p:spPr>
        </p:pic>
        <p:pic>
          <p:nvPicPr>
            <p:cNvPr id="8" name="Image 7"/>
            <p:cNvPicPr>
              <a:picLocks noChangeAspect="1"/>
            </p:cNvPicPr>
            <p:nvPr/>
          </p:nvPicPr>
          <p:blipFill>
            <a:blip r:embed="rId9"/>
            <a:stretch>
              <a:fillRect/>
            </a:stretch>
          </p:blipFill>
          <p:spPr>
            <a:xfrm>
              <a:off x="3431704" y="5373216"/>
              <a:ext cx="4968552" cy="1176149"/>
            </a:xfrm>
            <a:prstGeom prst="rect">
              <a:avLst/>
            </a:prstGeom>
          </p:spPr>
        </p:pic>
        <p:pic>
          <p:nvPicPr>
            <p:cNvPr id="9" name="Image 8"/>
            <p:cNvPicPr>
              <a:picLocks noChangeAspect="1"/>
            </p:cNvPicPr>
            <p:nvPr/>
          </p:nvPicPr>
          <p:blipFill>
            <a:blip r:embed="rId10"/>
            <a:stretch>
              <a:fillRect/>
            </a:stretch>
          </p:blipFill>
          <p:spPr>
            <a:xfrm>
              <a:off x="7464152" y="5373216"/>
              <a:ext cx="4631942" cy="1178335"/>
            </a:xfrm>
            <a:prstGeom prst="rect">
              <a:avLst/>
            </a:prstGeom>
          </p:spPr>
        </p:pic>
        <p:sp>
          <p:nvSpPr>
            <p:cNvPr id="60" name="Ellipse 59"/>
            <p:cNvSpPr/>
            <p:nvPr/>
          </p:nvSpPr>
          <p:spPr>
            <a:xfrm>
              <a:off x="7947980" y="3284984"/>
              <a:ext cx="380268" cy="380268"/>
            </a:xfrm>
            <a:prstGeom prst="ellipse">
              <a:avLst/>
            </a:prstGeom>
            <a:solidFill>
              <a:schemeClr val="accent1">
                <a:lumMod val="50000"/>
              </a:schemeClr>
            </a:solidFill>
            <a:ln w="381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grpSp>
      <p:grpSp>
        <p:nvGrpSpPr>
          <p:cNvPr id="11" name="Groupe 10"/>
          <p:cNvGrpSpPr/>
          <p:nvPr/>
        </p:nvGrpSpPr>
        <p:grpSpPr>
          <a:xfrm>
            <a:off x="0" y="0"/>
            <a:ext cx="12208511" cy="6858000"/>
            <a:chOff x="-1" y="0"/>
            <a:chExt cx="12208511" cy="6858000"/>
          </a:xfrm>
        </p:grpSpPr>
        <p:sp>
          <p:nvSpPr>
            <p:cNvPr id="12" name="Text Box 2"/>
            <p:cNvSpPr txBox="1">
              <a:spLocks noChangeArrowheads="1"/>
            </p:cNvSpPr>
            <p:nvPr/>
          </p:nvSpPr>
          <p:spPr bwMode="auto">
            <a:xfrm>
              <a:off x="0" y="0"/>
              <a:ext cx="6095999" cy="3429000"/>
            </a:xfrm>
            <a:prstGeom prst="rect">
              <a:avLst/>
            </a:prstGeom>
            <a:solidFill>
              <a:srgbClr val="00B050"/>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4" name="Text Box 3"/>
            <p:cNvSpPr txBox="1">
              <a:spLocks noChangeArrowheads="1"/>
            </p:cNvSpPr>
            <p:nvPr/>
          </p:nvSpPr>
          <p:spPr bwMode="auto">
            <a:xfrm>
              <a:off x="6095999" y="0"/>
              <a:ext cx="6112511" cy="3429000"/>
            </a:xfrm>
            <a:prstGeom prst="rect">
              <a:avLst/>
            </a:prstGeom>
            <a:solidFill>
              <a:srgbClr val="FFC000"/>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5" name="Text Box 4"/>
            <p:cNvSpPr txBox="1">
              <a:spLocks noChangeArrowheads="1"/>
            </p:cNvSpPr>
            <p:nvPr/>
          </p:nvSpPr>
          <p:spPr bwMode="auto">
            <a:xfrm>
              <a:off x="-1" y="3429000"/>
              <a:ext cx="6095999" cy="3429000"/>
            </a:xfrm>
            <a:prstGeom prst="rect">
              <a:avLst/>
            </a:prstGeom>
            <a:solidFill>
              <a:srgbClr val="0070C0"/>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6" name="Text Box 5"/>
            <p:cNvSpPr txBox="1">
              <a:spLocks noChangeArrowheads="1"/>
            </p:cNvSpPr>
            <p:nvPr/>
          </p:nvSpPr>
          <p:spPr bwMode="auto">
            <a:xfrm>
              <a:off x="6095997" y="3429000"/>
              <a:ext cx="6095999" cy="3429000"/>
            </a:xfrm>
            <a:prstGeom prst="rect">
              <a:avLst/>
            </a:prstGeom>
            <a:solidFill>
              <a:srgbClr val="7030A0"/>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grpSp>
    </p:spTree>
    <p:extLst>
      <p:ext uri="{BB962C8B-B14F-4D97-AF65-F5344CB8AC3E}">
        <p14:creationId xmlns:p14="http://schemas.microsoft.com/office/powerpoint/2010/main" val="2360622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0" y="0"/>
            <a:ext cx="12208511" cy="6858000"/>
            <a:chOff x="-1" y="0"/>
            <a:chExt cx="12208511" cy="6858000"/>
          </a:xfrm>
        </p:grpSpPr>
        <p:sp>
          <p:nvSpPr>
            <p:cNvPr id="18" name="Text Box 2"/>
            <p:cNvSpPr txBox="1">
              <a:spLocks noChangeArrowheads="1"/>
            </p:cNvSpPr>
            <p:nvPr/>
          </p:nvSpPr>
          <p:spPr bwMode="auto">
            <a:xfrm>
              <a:off x="0" y="0"/>
              <a:ext cx="6095999" cy="3429000"/>
            </a:xfrm>
            <a:prstGeom prst="rect">
              <a:avLst/>
            </a:prstGeom>
            <a:solidFill>
              <a:srgbClr val="00B050"/>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9" name="Text Box 3"/>
            <p:cNvSpPr txBox="1">
              <a:spLocks noChangeArrowheads="1"/>
            </p:cNvSpPr>
            <p:nvPr/>
          </p:nvSpPr>
          <p:spPr bwMode="auto">
            <a:xfrm>
              <a:off x="6095999" y="0"/>
              <a:ext cx="6112511" cy="3429000"/>
            </a:xfrm>
            <a:prstGeom prst="rect">
              <a:avLst/>
            </a:prstGeom>
            <a:solidFill>
              <a:srgbClr val="FFC000"/>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20" name="Text Box 4"/>
            <p:cNvSpPr txBox="1">
              <a:spLocks noChangeArrowheads="1"/>
            </p:cNvSpPr>
            <p:nvPr/>
          </p:nvSpPr>
          <p:spPr bwMode="auto">
            <a:xfrm>
              <a:off x="-1" y="3429000"/>
              <a:ext cx="6095999" cy="3429000"/>
            </a:xfrm>
            <a:prstGeom prst="rect">
              <a:avLst/>
            </a:prstGeom>
            <a:solidFill>
              <a:srgbClr val="0070C0"/>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21" name="Text Box 5"/>
            <p:cNvSpPr txBox="1">
              <a:spLocks noChangeArrowheads="1"/>
            </p:cNvSpPr>
            <p:nvPr/>
          </p:nvSpPr>
          <p:spPr bwMode="auto">
            <a:xfrm>
              <a:off x="6095997" y="3429000"/>
              <a:ext cx="6095999" cy="3429000"/>
            </a:xfrm>
            <a:prstGeom prst="rect">
              <a:avLst/>
            </a:prstGeom>
            <a:solidFill>
              <a:srgbClr val="7030A0"/>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grpSp>
      <p:pic>
        <p:nvPicPr>
          <p:cNvPr id="23" name="Image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44593" y="3036022"/>
            <a:ext cx="2502807" cy="785955"/>
          </a:xfrm>
          <a:prstGeom prst="rect">
            <a:avLst/>
          </a:prstGeom>
        </p:spPr>
      </p:pic>
      <p:sp>
        <p:nvSpPr>
          <p:cNvPr id="24" name="ZoneTexte 23"/>
          <p:cNvSpPr txBox="1"/>
          <p:nvPr/>
        </p:nvSpPr>
        <p:spPr>
          <a:xfrm>
            <a:off x="1137993" y="4365104"/>
            <a:ext cx="9932527" cy="1754326"/>
          </a:xfrm>
          <a:prstGeom prst="rect">
            <a:avLst/>
          </a:prstGeom>
          <a:noFill/>
        </p:spPr>
        <p:txBody>
          <a:bodyPr wrap="none" rtlCol="0">
            <a:spAutoFit/>
          </a:bodyPr>
          <a:lstStyle/>
          <a:p>
            <a:pPr algn="ctr"/>
            <a:r>
              <a:rPr lang="fr-CH" sz="3600" b="1" dirty="0">
                <a:solidFill>
                  <a:schemeClr val="bg1"/>
                </a:solidFill>
                <a:latin typeface="Segoe Script" panose="030B0504020000000003" pitchFamily="66" charset="0"/>
              </a:rPr>
              <a:t>Doivent nous permettre d’améliorer </a:t>
            </a:r>
          </a:p>
          <a:p>
            <a:pPr algn="ctr"/>
            <a:r>
              <a:rPr lang="fr-CH" sz="3600" b="1" dirty="0">
                <a:solidFill>
                  <a:schemeClr val="bg1"/>
                </a:solidFill>
                <a:latin typeface="Segoe Script" panose="030B0504020000000003" pitchFamily="66" charset="0"/>
              </a:rPr>
              <a:t>l’expérience SIAMS et l’image de SIAMS</a:t>
            </a:r>
            <a:endParaRPr lang="fr-CH" sz="3600" dirty="0">
              <a:solidFill>
                <a:schemeClr val="bg1"/>
              </a:solidFill>
            </a:endParaRPr>
          </a:p>
          <a:p>
            <a:pPr algn="ctr"/>
            <a:endParaRPr lang="fr-CH" sz="3600" b="1" dirty="0">
              <a:solidFill>
                <a:schemeClr val="bg1"/>
              </a:solidFill>
              <a:latin typeface="Segoe Script" panose="030B0504020000000003" pitchFamily="66" charset="0"/>
            </a:endParaRPr>
          </a:p>
        </p:txBody>
      </p:sp>
    </p:spTree>
    <p:extLst>
      <p:ext uri="{BB962C8B-B14F-4D97-AF65-F5344CB8AC3E}">
        <p14:creationId xmlns:p14="http://schemas.microsoft.com/office/powerpoint/2010/main" val="158341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0" y="0"/>
            <a:ext cx="12208511" cy="6858000"/>
            <a:chOff x="-1" y="0"/>
            <a:chExt cx="12208511" cy="6858000"/>
          </a:xfrm>
        </p:grpSpPr>
        <p:sp>
          <p:nvSpPr>
            <p:cNvPr id="7" name="Text Box 2"/>
            <p:cNvSpPr txBox="1">
              <a:spLocks noChangeArrowheads="1"/>
            </p:cNvSpPr>
            <p:nvPr/>
          </p:nvSpPr>
          <p:spPr bwMode="auto">
            <a:xfrm>
              <a:off x="0" y="0"/>
              <a:ext cx="6095999" cy="3429000"/>
            </a:xfrm>
            <a:prstGeom prst="rect">
              <a:avLst/>
            </a:prstGeom>
            <a:solidFill>
              <a:srgbClr val="00B050"/>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8" name="Text Box 3"/>
            <p:cNvSpPr txBox="1">
              <a:spLocks noChangeArrowheads="1"/>
            </p:cNvSpPr>
            <p:nvPr/>
          </p:nvSpPr>
          <p:spPr bwMode="auto">
            <a:xfrm>
              <a:off x="6095999" y="0"/>
              <a:ext cx="6112511" cy="3429000"/>
            </a:xfrm>
            <a:prstGeom prst="rect">
              <a:avLst/>
            </a:prstGeom>
            <a:solidFill>
              <a:srgbClr val="FFC000"/>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9" name="Text Box 4"/>
            <p:cNvSpPr txBox="1">
              <a:spLocks noChangeArrowheads="1"/>
            </p:cNvSpPr>
            <p:nvPr/>
          </p:nvSpPr>
          <p:spPr bwMode="auto">
            <a:xfrm>
              <a:off x="-1" y="3429000"/>
              <a:ext cx="6095999" cy="3429000"/>
            </a:xfrm>
            <a:prstGeom prst="rect">
              <a:avLst/>
            </a:prstGeom>
            <a:solidFill>
              <a:srgbClr val="0070C0"/>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0" name="Text Box 5"/>
            <p:cNvSpPr txBox="1">
              <a:spLocks noChangeArrowheads="1"/>
            </p:cNvSpPr>
            <p:nvPr/>
          </p:nvSpPr>
          <p:spPr bwMode="auto">
            <a:xfrm>
              <a:off x="6095997" y="3429000"/>
              <a:ext cx="6095999" cy="3429000"/>
            </a:xfrm>
            <a:prstGeom prst="rect">
              <a:avLst/>
            </a:prstGeom>
            <a:solidFill>
              <a:srgbClr val="7030A0"/>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grpSp>
      <mc:AlternateContent xmlns:mc="http://schemas.openxmlformats.org/markup-compatibility/2006">
        <mc:Choice xmlns:psuz="http://schemas.microsoft.com/office/powerpoint/2016/summaryzoom" Requires="psuz">
          <p:graphicFrame>
            <p:nvGraphicFramePr>
              <p:cNvPr id="5" name="Zoom de résumé 4"/>
              <p:cNvGraphicFramePr>
                <a:graphicFrameLocks noChangeAspect="1"/>
              </p:cNvGraphicFramePr>
              <p:nvPr>
                <p:extLst>
                  <p:ext uri="{D42A27DB-BD31-4B8C-83A1-F6EECF244321}">
                    <p14:modId xmlns:p14="http://schemas.microsoft.com/office/powerpoint/2010/main" val="3487750886"/>
                  </p:ext>
                </p:extLst>
              </p:nvPr>
            </p:nvGraphicFramePr>
            <p:xfrm>
              <a:off x="609600" y="1600200"/>
              <a:ext cx="10972800" cy="4525963"/>
            </p:xfrm>
            <a:graphic>
              <a:graphicData uri="http://schemas.microsoft.com/office/powerpoint/2016/summaryzoom">
                <psuz:summaryZm>
                  <psuz:summaryZmObj sectionId="{2FBA41B1-6E20-45C2-856F-2A41F8503FAA}">
                    <psuz:zmPr id="{DE8D0955-A9FA-4053-ADF6-A5707ACC94DB}" transitionDur="1000">
                      <p166:blipFill xmlns:p166="http://schemas.microsoft.com/office/powerpoint/2016/6/main">
                        <a:blip r:embed="rId3"/>
                        <a:stretch>
                          <a:fillRect/>
                        </a:stretch>
                      </p166:blipFill>
                      <p166:spPr xmlns:p166="http://schemas.microsoft.com/office/powerpoint/2016/6/main">
                        <a:xfrm>
                          <a:off x="425196" y="349600"/>
                          <a:ext cx="3291840" cy="1851660"/>
                        </a:xfrm>
                        <a:prstGeom prst="rect">
                          <a:avLst/>
                        </a:prstGeom>
                        <a:ln w="38100">
                          <a:solidFill>
                            <a:prstClr val="ltGray"/>
                          </a:solidFill>
                        </a:ln>
                      </p166:spPr>
                    </psuz:zmPr>
                  </psuz:summaryZmObj>
                  <psuz:summaryZmObj sectionId="{9E676762-87CF-4E8A-94F2-61C90733D92E}">
                    <psuz:zmPr id="{CAA314D1-CEAA-433C-9D5D-161BFD07501B}" transitionDur="1000">
                      <p166:blipFill xmlns:p166="http://schemas.microsoft.com/office/powerpoint/2016/6/main">
                        <a:blip r:embed="rId4"/>
                        <a:stretch>
                          <a:fillRect/>
                        </a:stretch>
                      </p166:blipFill>
                      <p166:spPr xmlns:p166="http://schemas.microsoft.com/office/powerpoint/2016/6/main">
                        <a:xfrm>
                          <a:off x="3840480" y="349600"/>
                          <a:ext cx="3291840" cy="1851660"/>
                        </a:xfrm>
                        <a:prstGeom prst="rect">
                          <a:avLst/>
                        </a:prstGeom>
                        <a:ln w="38100">
                          <a:solidFill>
                            <a:prstClr val="ltGray"/>
                          </a:solidFill>
                        </a:ln>
                      </p166:spPr>
                    </psuz:zmPr>
                  </psuz:summaryZmObj>
                  <psuz:summaryZmObj sectionId="{2B410FAB-5F20-4994-9C9D-8C11088867B4}">
                    <psuz:zmPr id="{90EE4F08-999B-485C-B3F1-0283DF5E5BA0}" transitionDur="1000">
                      <p166:blipFill xmlns:p166="http://schemas.microsoft.com/office/powerpoint/2016/6/main">
                        <a:blip r:embed="rId5"/>
                        <a:stretch>
                          <a:fillRect/>
                        </a:stretch>
                      </p166:blipFill>
                      <p166:spPr xmlns:p166="http://schemas.microsoft.com/office/powerpoint/2016/6/main">
                        <a:xfrm>
                          <a:off x="7255764" y="349600"/>
                          <a:ext cx="3291840" cy="1851660"/>
                        </a:xfrm>
                        <a:prstGeom prst="rect">
                          <a:avLst/>
                        </a:prstGeom>
                        <a:ln w="38100">
                          <a:solidFill>
                            <a:prstClr val="ltGray"/>
                          </a:solidFill>
                        </a:ln>
                      </p166:spPr>
                    </psuz:zmPr>
                  </psuz:summaryZmObj>
                  <psuz:summaryZmObj sectionId="{13C3FE49-96C1-4633-AF85-0FFBB4FAE94F}">
                    <psuz:zmPr id="{53E8A7C1-EB5E-4B55-92E9-991F1C0E2697}" transitionDur="1000">
                      <p166:blipFill xmlns:p166="http://schemas.microsoft.com/office/powerpoint/2016/6/main">
                        <a:blip r:embed="rId6"/>
                        <a:stretch>
                          <a:fillRect/>
                        </a:stretch>
                      </p166:blipFill>
                      <p166:spPr xmlns:p166="http://schemas.microsoft.com/office/powerpoint/2016/6/main">
                        <a:xfrm>
                          <a:off x="425196" y="2324704"/>
                          <a:ext cx="3291840" cy="1851660"/>
                        </a:xfrm>
                        <a:prstGeom prst="rect">
                          <a:avLst/>
                        </a:prstGeom>
                        <a:ln w="38100">
                          <a:solidFill>
                            <a:prstClr val="ltGray"/>
                          </a:solidFill>
                        </a:ln>
                      </p166:spPr>
                    </psuz:zmPr>
                  </psuz:summaryZmObj>
                  <psuz:summaryZmObj sectionId="{676BEC24-6677-435F-8362-508D25FBE9C3}">
                    <psuz:zmPr id="{1BA30C04-F744-468A-89EE-DEC8B0E72B05}" transitionDur="1000">
                      <p166:blipFill xmlns:p166="http://schemas.microsoft.com/office/powerpoint/2016/6/main">
                        <a:blip r:embed="rId7"/>
                        <a:stretch>
                          <a:fillRect/>
                        </a:stretch>
                      </p166:blipFill>
                      <p166:spPr xmlns:p166="http://schemas.microsoft.com/office/powerpoint/2016/6/main">
                        <a:xfrm>
                          <a:off x="3840480" y="2324704"/>
                          <a:ext cx="3291840" cy="1851660"/>
                        </a:xfrm>
                        <a:prstGeom prst="rect">
                          <a:avLst/>
                        </a:prstGeom>
                        <a:ln w="38100">
                          <a:solidFill>
                            <a:prstClr val="ltGray"/>
                          </a:solidFill>
                        </a:ln>
                      </p166:spPr>
                    </psuz:zmPr>
                  </psuz:summaryZmObj>
                  <psuz:gridLayout/>
                </psuz:summaryZm>
              </a:graphicData>
            </a:graphic>
          </p:graphicFrame>
        </mc:Choice>
        <mc:Fallback>
          <p:grpSp>
            <p:nvGrpSpPr>
              <p:cNvPr id="5" name="Zoom de résumé 4"/>
              <p:cNvGrpSpPr>
                <a:grpSpLocks noGrp="1" noUngrp="1" noRot="1" noChangeAspect="1" noMove="1" noResize="1"/>
              </p:cNvGrpSpPr>
              <p:nvPr/>
            </p:nvGrpSpPr>
            <p:grpSpPr>
              <a:xfrm>
                <a:off x="609600" y="1600200"/>
                <a:ext cx="10972800" cy="4525963"/>
                <a:chOff x="609600" y="1600200"/>
                <a:chExt cx="10972800" cy="4525963"/>
              </a:xfrm>
            </p:grpSpPr>
            <p:pic>
              <p:nvPicPr>
                <p:cNvPr id="2" name="Image 2">
                  <a:hlinkClick r:id="rId8" action="ppaction://hlinksldjump"/>
                </p:cNvPr>
                <p:cNvPicPr>
                  <a:picLocks noSelect="1" noRot="1" noChangeAspect="1" noMove="1" noResize="1" noEditPoints="1" noAdjustHandles="1" noChangeArrowheads="1" noChangeShapeType="1"/>
                </p:cNvPicPr>
                <p:nvPr/>
              </p:nvPicPr>
              <p:blipFill>
                <a:blip r:embed="rId3"/>
                <a:stretch>
                  <a:fillRect/>
                </a:stretch>
              </p:blipFill>
              <p:spPr>
                <a:xfrm>
                  <a:off x="1034796" y="1949800"/>
                  <a:ext cx="3291840" cy="1851660"/>
                </a:xfrm>
                <a:prstGeom prst="rect">
                  <a:avLst/>
                </a:prstGeom>
                <a:ln w="38100">
                  <a:solidFill>
                    <a:prstClr val="ltGray"/>
                  </a:solidFill>
                </a:ln>
              </p:spPr>
            </p:pic>
            <p:pic>
              <p:nvPicPr>
                <p:cNvPr id="3" name="Image 3">
                  <a:hlinkClick r:id="rId9" action="ppaction://hlinksldjump"/>
                </p:cNvPr>
                <p:cNvPicPr>
                  <a:picLocks noSelect="1" noRot="1" noChangeAspect="1" noMove="1" noResize="1" noEditPoints="1" noAdjustHandles="1" noChangeArrowheads="1" noChangeShapeType="1"/>
                </p:cNvPicPr>
                <p:nvPr/>
              </p:nvPicPr>
              <p:blipFill>
                <a:blip r:embed="rId4"/>
                <a:stretch>
                  <a:fillRect/>
                </a:stretch>
              </p:blipFill>
              <p:spPr>
                <a:xfrm>
                  <a:off x="4450080" y="1949800"/>
                  <a:ext cx="3291840" cy="1851660"/>
                </a:xfrm>
                <a:prstGeom prst="rect">
                  <a:avLst/>
                </a:prstGeom>
                <a:ln w="38100">
                  <a:solidFill>
                    <a:prstClr val="ltGray"/>
                  </a:solidFill>
                </a:ln>
              </p:spPr>
            </p:pic>
            <p:pic>
              <p:nvPicPr>
                <p:cNvPr id="4" name="Image 4">
                  <a:hlinkClick r:id="rId10" action="ppaction://hlinksldjump"/>
                </p:cNvPr>
                <p:cNvPicPr>
                  <a:picLocks noSelect="1" noRot="1" noChangeAspect="1" noMove="1" noResize="1" noEditPoints="1" noAdjustHandles="1" noChangeArrowheads="1" noChangeShapeType="1"/>
                </p:cNvPicPr>
                <p:nvPr/>
              </p:nvPicPr>
              <p:blipFill>
                <a:blip r:embed="rId5"/>
                <a:stretch>
                  <a:fillRect/>
                </a:stretch>
              </p:blipFill>
              <p:spPr>
                <a:xfrm>
                  <a:off x="7865364" y="1949800"/>
                  <a:ext cx="3291840" cy="1851660"/>
                </a:xfrm>
                <a:prstGeom prst="rect">
                  <a:avLst/>
                </a:prstGeom>
                <a:ln w="38100">
                  <a:solidFill>
                    <a:prstClr val="ltGray"/>
                  </a:solidFill>
                </a:ln>
              </p:spPr>
            </p:pic>
            <p:pic>
              <p:nvPicPr>
                <p:cNvPr id="11" name="Image 11">
                  <a:hlinkClick r:id="rId11" action="ppaction://hlinksldjump"/>
                </p:cNvPr>
                <p:cNvPicPr>
                  <a:picLocks noSelect="1" noRot="1" noChangeAspect="1" noMove="1" noResize="1" noEditPoints="1" noAdjustHandles="1" noChangeArrowheads="1" noChangeShapeType="1"/>
                </p:cNvPicPr>
                <p:nvPr/>
              </p:nvPicPr>
              <p:blipFill>
                <a:blip r:embed="rId6"/>
                <a:stretch>
                  <a:fillRect/>
                </a:stretch>
              </p:blipFill>
              <p:spPr>
                <a:xfrm>
                  <a:off x="1034796" y="3924904"/>
                  <a:ext cx="3291840" cy="1851660"/>
                </a:xfrm>
                <a:prstGeom prst="rect">
                  <a:avLst/>
                </a:prstGeom>
                <a:ln w="38100">
                  <a:solidFill>
                    <a:prstClr val="ltGray"/>
                  </a:solidFill>
                </a:ln>
              </p:spPr>
            </p:pic>
            <p:pic>
              <p:nvPicPr>
                <p:cNvPr id="15" name="Image 15">
                  <a:hlinkClick r:id="rId12" action="ppaction://hlinksldjump"/>
                </p:cNvPr>
                <p:cNvPicPr>
                  <a:picLocks noSelect="1" noRot="1" noChangeAspect="1" noMove="1" noResize="1" noEditPoints="1" noAdjustHandles="1" noChangeArrowheads="1" noChangeShapeType="1"/>
                </p:cNvPicPr>
                <p:nvPr/>
              </p:nvPicPr>
              <p:blipFill>
                <a:blip r:embed="rId7"/>
                <a:stretch>
                  <a:fillRect/>
                </a:stretch>
              </p:blipFill>
              <p:spPr>
                <a:xfrm>
                  <a:off x="4450080" y="3924904"/>
                  <a:ext cx="3291840" cy="1851660"/>
                </a:xfrm>
                <a:prstGeom prst="rect">
                  <a:avLst/>
                </a:prstGeom>
                <a:ln w="38100">
                  <a:solidFill>
                    <a:prstClr val="ltGray"/>
                  </a:solidFill>
                </a:ln>
              </p:spPr>
            </p:pic>
          </p:grpSp>
        </mc:Fallback>
      </mc:AlternateContent>
      <p:pic>
        <p:nvPicPr>
          <p:cNvPr id="12" name="Image 1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616280" y="620688"/>
            <a:ext cx="2502807" cy="785955"/>
          </a:xfrm>
          <a:prstGeom prst="rect">
            <a:avLst/>
          </a:prstGeom>
        </p:spPr>
      </p:pic>
      <p:sp>
        <p:nvSpPr>
          <p:cNvPr id="13" name="ZoneTexte 12"/>
          <p:cNvSpPr txBox="1"/>
          <p:nvPr/>
        </p:nvSpPr>
        <p:spPr>
          <a:xfrm>
            <a:off x="1343472" y="980728"/>
            <a:ext cx="7425879" cy="584775"/>
          </a:xfrm>
          <a:prstGeom prst="rect">
            <a:avLst/>
          </a:prstGeom>
          <a:noFill/>
        </p:spPr>
        <p:txBody>
          <a:bodyPr wrap="none" rtlCol="0">
            <a:spAutoFit/>
          </a:bodyPr>
          <a:lstStyle/>
          <a:p>
            <a:r>
              <a:rPr lang="fr-CH" sz="3200" b="1" dirty="0">
                <a:solidFill>
                  <a:schemeClr val="bg1"/>
                </a:solidFill>
                <a:latin typeface="Calibri Light" panose="020F0302020204030204" pitchFamily="34" charset="0"/>
                <a:cs typeface="Calibri Light" panose="020F0302020204030204" pitchFamily="34" charset="0"/>
              </a:rPr>
              <a:t>Quatre </a:t>
            </a:r>
            <a:r>
              <a:rPr lang="fr-CH" sz="2900" b="1" dirty="0">
                <a:solidFill>
                  <a:schemeClr val="bg1"/>
                </a:solidFill>
                <a:latin typeface="Calibri Light" panose="020F0302020204030204" pitchFamily="34" charset="0"/>
                <a:cs typeface="Calibri Light" panose="020F0302020204030204" pitchFamily="34" charset="0"/>
              </a:rPr>
              <a:t>produits</a:t>
            </a:r>
            <a:r>
              <a:rPr lang="fr-CH" sz="3200" b="1" dirty="0">
                <a:solidFill>
                  <a:schemeClr val="bg1"/>
                </a:solidFill>
                <a:latin typeface="Calibri Light" panose="020F0302020204030204" pitchFamily="34" charset="0"/>
                <a:cs typeface="Calibri Light" panose="020F0302020204030204" pitchFamily="34" charset="0"/>
              </a:rPr>
              <a:t> exclusifs pour les exposants</a:t>
            </a:r>
          </a:p>
        </p:txBody>
      </p:sp>
      <p:sp>
        <p:nvSpPr>
          <p:cNvPr id="14" name="Rectangle 13"/>
          <p:cNvSpPr/>
          <p:nvPr/>
        </p:nvSpPr>
        <p:spPr>
          <a:xfrm>
            <a:off x="1046385" y="1133464"/>
            <a:ext cx="288032" cy="2880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0" name="ZoneTexte 19"/>
          <p:cNvSpPr txBox="1"/>
          <p:nvPr/>
        </p:nvSpPr>
        <p:spPr>
          <a:xfrm>
            <a:off x="7968208" y="4437112"/>
            <a:ext cx="3062057" cy="923330"/>
          </a:xfrm>
          <a:prstGeom prst="rect">
            <a:avLst/>
          </a:prstGeom>
          <a:noFill/>
        </p:spPr>
        <p:txBody>
          <a:bodyPr wrap="none" rtlCol="0">
            <a:spAutoFit/>
          </a:bodyPr>
          <a:lstStyle/>
          <a:p>
            <a:r>
              <a:rPr lang="fr-CH" sz="5400" dirty="0">
                <a:solidFill>
                  <a:schemeClr val="bg1"/>
                </a:solidFill>
                <a:latin typeface="Impact" panose="020B0806030902050204" pitchFamily="34" charset="0"/>
              </a:rPr>
              <a:t>4 produits</a:t>
            </a:r>
          </a:p>
        </p:txBody>
      </p:sp>
      <p:sp>
        <p:nvSpPr>
          <p:cNvPr id="21" name="Rectangle 20"/>
          <p:cNvSpPr/>
          <p:nvPr/>
        </p:nvSpPr>
        <p:spPr>
          <a:xfrm>
            <a:off x="7848000" y="3906000"/>
            <a:ext cx="3330000" cy="1899264"/>
          </a:xfrm>
          <a:prstGeom prst="rect">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Tree>
    <p:extLst>
      <p:ext uri="{BB962C8B-B14F-4D97-AF65-F5344CB8AC3E}">
        <p14:creationId xmlns:p14="http://schemas.microsoft.com/office/powerpoint/2010/main" val="2324440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6776" y="-315416"/>
            <a:ext cx="12601400" cy="7416824"/>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pic>
        <p:nvPicPr>
          <p:cNvPr id="5" name="Image 4"/>
          <p:cNvPicPr>
            <a:picLocks noChangeAspect="1"/>
          </p:cNvPicPr>
          <p:nvPr/>
        </p:nvPicPr>
        <p:blipFill>
          <a:blip r:embed="rId2"/>
          <a:stretch>
            <a:fillRect/>
          </a:stretch>
        </p:blipFill>
        <p:spPr>
          <a:xfrm>
            <a:off x="2207568" y="2852936"/>
            <a:ext cx="7539373" cy="2160240"/>
          </a:xfrm>
          <a:prstGeom prst="rect">
            <a:avLst/>
          </a:prstGeom>
        </p:spPr>
      </p:pic>
      <p:sp>
        <p:nvSpPr>
          <p:cNvPr id="6" name="ZoneTexte 5"/>
          <p:cNvSpPr txBox="1"/>
          <p:nvPr/>
        </p:nvSpPr>
        <p:spPr>
          <a:xfrm>
            <a:off x="1206591" y="4149080"/>
            <a:ext cx="10290009" cy="646331"/>
          </a:xfrm>
          <a:prstGeom prst="rect">
            <a:avLst/>
          </a:prstGeom>
          <a:noFill/>
        </p:spPr>
        <p:txBody>
          <a:bodyPr wrap="square" rtlCol="0">
            <a:spAutoFit/>
          </a:bodyPr>
          <a:lstStyle/>
          <a:p>
            <a:r>
              <a:rPr lang="fr-CH" sz="3600" b="1" dirty="0">
                <a:solidFill>
                  <a:schemeClr val="bg1"/>
                </a:solidFill>
                <a:latin typeface="Segoe Script" panose="030B0504020000000003" pitchFamily="66" charset="0"/>
              </a:rPr>
              <a:t>Etat des lieux à la fin de l’édition 2016</a:t>
            </a:r>
          </a:p>
        </p:txBody>
      </p:sp>
    </p:spTree>
    <p:extLst>
      <p:ext uri="{BB962C8B-B14F-4D97-AF65-F5344CB8AC3E}">
        <p14:creationId xmlns:p14="http://schemas.microsoft.com/office/powerpoint/2010/main" val="3832917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aphique 6"/>
          <p:cNvGraphicFramePr>
            <a:graphicFrameLocks/>
          </p:cNvGraphicFramePr>
          <p:nvPr>
            <p:extLst/>
          </p:nvPr>
        </p:nvGraphicFramePr>
        <p:xfrm>
          <a:off x="839416" y="1844824"/>
          <a:ext cx="6515100" cy="30003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phique 5"/>
          <p:cNvGraphicFramePr/>
          <p:nvPr>
            <p:extLst/>
          </p:nvPr>
        </p:nvGraphicFramePr>
        <p:xfrm>
          <a:off x="7896200" y="2206369"/>
          <a:ext cx="3600440" cy="2638830"/>
        </p:xfrm>
        <a:graphic>
          <a:graphicData uri="http://schemas.openxmlformats.org/drawingml/2006/chart">
            <c:chart xmlns:c="http://schemas.openxmlformats.org/drawingml/2006/chart" xmlns:r="http://schemas.openxmlformats.org/officeDocument/2006/relationships" r:id="rId3"/>
          </a:graphicData>
        </a:graphic>
      </p:graphicFrame>
      <p:sp>
        <p:nvSpPr>
          <p:cNvPr id="8" name="ZoneTexte 7"/>
          <p:cNvSpPr txBox="1"/>
          <p:nvPr/>
        </p:nvSpPr>
        <p:spPr>
          <a:xfrm>
            <a:off x="9428558" y="3341118"/>
            <a:ext cx="535724" cy="369332"/>
          </a:xfrm>
          <a:prstGeom prst="rect">
            <a:avLst/>
          </a:prstGeom>
          <a:noFill/>
        </p:spPr>
        <p:txBody>
          <a:bodyPr wrap="none" rtlCol="0">
            <a:spAutoFit/>
          </a:bodyPr>
          <a:lstStyle/>
          <a:p>
            <a:r>
              <a:rPr lang="fr-CH" dirty="0">
                <a:solidFill>
                  <a:schemeClr val="bg1"/>
                </a:solidFill>
              </a:rPr>
              <a:t>437</a:t>
            </a:r>
          </a:p>
        </p:txBody>
      </p:sp>
      <p:sp>
        <p:nvSpPr>
          <p:cNvPr id="9" name="ZoneTexte 8"/>
          <p:cNvSpPr txBox="1"/>
          <p:nvPr/>
        </p:nvSpPr>
        <p:spPr>
          <a:xfrm>
            <a:off x="8482305" y="5085184"/>
            <a:ext cx="2647328" cy="523220"/>
          </a:xfrm>
          <a:prstGeom prst="rect">
            <a:avLst/>
          </a:prstGeom>
          <a:noFill/>
        </p:spPr>
        <p:txBody>
          <a:bodyPr wrap="none" rtlCol="0">
            <a:spAutoFit/>
          </a:bodyPr>
          <a:lstStyle/>
          <a:p>
            <a:r>
              <a:rPr lang="fr-CH" sz="1400" dirty="0">
                <a:solidFill>
                  <a:schemeClr val="tx1">
                    <a:lumMod val="65000"/>
                    <a:lumOff val="35000"/>
                  </a:schemeClr>
                </a:solidFill>
              </a:rPr>
              <a:t>Toutes les surfaces sont louées</a:t>
            </a:r>
          </a:p>
          <a:p>
            <a:pPr marL="285750" indent="-285750">
              <a:buFont typeface="Arial" panose="020B0604020202020204" pitchFamily="34" charset="0"/>
              <a:buChar char="•"/>
            </a:pPr>
            <a:r>
              <a:rPr lang="fr-CH" sz="1400" dirty="0">
                <a:solidFill>
                  <a:schemeClr val="tx1">
                    <a:lumMod val="65000"/>
                    <a:lumOff val="35000"/>
                  </a:schemeClr>
                </a:solidFill>
              </a:rPr>
              <a:t>Liste d’attente (une vingtaine)</a:t>
            </a:r>
          </a:p>
        </p:txBody>
      </p:sp>
      <p:pic>
        <p:nvPicPr>
          <p:cNvPr id="11" name="Imag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08568" y="6321237"/>
            <a:ext cx="819536" cy="400239"/>
          </a:xfrm>
          <a:prstGeom prst="rect">
            <a:avLst/>
          </a:prstGeom>
        </p:spPr>
      </p:pic>
      <p:sp>
        <p:nvSpPr>
          <p:cNvPr id="12" name="ZoneTexte 11"/>
          <p:cNvSpPr txBox="1"/>
          <p:nvPr/>
        </p:nvSpPr>
        <p:spPr>
          <a:xfrm>
            <a:off x="3071664" y="5049282"/>
            <a:ext cx="2234779" cy="369332"/>
          </a:xfrm>
          <a:prstGeom prst="rect">
            <a:avLst/>
          </a:prstGeom>
          <a:noFill/>
        </p:spPr>
        <p:txBody>
          <a:bodyPr wrap="none" rtlCol="0">
            <a:spAutoFit/>
          </a:bodyPr>
          <a:lstStyle/>
          <a:p>
            <a:r>
              <a:rPr lang="fr-CH" dirty="0">
                <a:solidFill>
                  <a:schemeClr val="bg1">
                    <a:lumMod val="65000"/>
                  </a:schemeClr>
                </a:solidFill>
              </a:rPr>
              <a:t>Rapidité des locations</a:t>
            </a:r>
          </a:p>
        </p:txBody>
      </p:sp>
      <p:sp>
        <p:nvSpPr>
          <p:cNvPr id="13" name="ZoneTexte 12"/>
          <p:cNvSpPr txBox="1"/>
          <p:nvPr/>
        </p:nvSpPr>
        <p:spPr>
          <a:xfrm>
            <a:off x="8570983" y="1660158"/>
            <a:ext cx="2250873" cy="369332"/>
          </a:xfrm>
          <a:prstGeom prst="rect">
            <a:avLst/>
          </a:prstGeom>
          <a:noFill/>
        </p:spPr>
        <p:txBody>
          <a:bodyPr wrap="none" rtlCol="0">
            <a:spAutoFit/>
          </a:bodyPr>
          <a:lstStyle/>
          <a:p>
            <a:r>
              <a:rPr lang="fr-CH" dirty="0">
                <a:solidFill>
                  <a:schemeClr val="bg1">
                    <a:lumMod val="65000"/>
                  </a:schemeClr>
                </a:solidFill>
              </a:rPr>
              <a:t>Fidélité des exposants</a:t>
            </a:r>
          </a:p>
        </p:txBody>
      </p:sp>
      <p:sp>
        <p:nvSpPr>
          <p:cNvPr id="14" name="ZoneTexte 13"/>
          <p:cNvSpPr txBox="1"/>
          <p:nvPr/>
        </p:nvSpPr>
        <p:spPr>
          <a:xfrm>
            <a:off x="0" y="-4973"/>
            <a:ext cx="7536160" cy="58477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fr-FR"/>
            </a:defPPr>
            <a:lvl1pP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fr-CH" sz="3200" dirty="0"/>
              <a:t>SIAMS 2016 – état des lieux - exposants</a:t>
            </a:r>
          </a:p>
        </p:txBody>
      </p:sp>
      <p:sp>
        <p:nvSpPr>
          <p:cNvPr id="15" name="Text Box 6"/>
          <p:cNvSpPr txBox="1">
            <a:spLocks noChangeArrowheads="1"/>
          </p:cNvSpPr>
          <p:nvPr/>
        </p:nvSpPr>
        <p:spPr bwMode="auto">
          <a:xfrm>
            <a:off x="-1" y="0"/>
            <a:ext cx="565215" cy="579802"/>
          </a:xfrm>
          <a:prstGeom prst="rect">
            <a:avLst/>
          </a:prstGeom>
          <a:solidFill>
            <a:srgbClr val="00B050"/>
          </a:solidFill>
          <a:ln w="9525" algn="ctr">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6000" b="0" i="0" u="none" strike="noStrike" cap="none" normalizeH="0" baseline="0" dirty="0">
              <a:ln>
                <a:noFill/>
              </a:ln>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4018592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aphique 9"/>
          <p:cNvGraphicFramePr>
            <a:graphicFrameLocks/>
          </p:cNvGraphicFramePr>
          <p:nvPr>
            <p:extLst/>
          </p:nvPr>
        </p:nvGraphicFramePr>
        <p:xfrm>
          <a:off x="7536160" y="1940259"/>
          <a:ext cx="5116973" cy="304853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Graphique 3"/>
          <p:cNvGraphicFramePr/>
          <p:nvPr>
            <p:extLst/>
          </p:nvPr>
        </p:nvGraphicFramePr>
        <p:xfrm>
          <a:off x="461843" y="1964457"/>
          <a:ext cx="3071679" cy="3312368"/>
        </p:xfrm>
        <a:graphic>
          <a:graphicData uri="http://schemas.openxmlformats.org/drawingml/2006/chart">
            <c:chart xmlns:c="http://schemas.openxmlformats.org/drawingml/2006/chart" xmlns:r="http://schemas.openxmlformats.org/officeDocument/2006/relationships" r:id="rId3"/>
          </a:graphicData>
        </a:graphic>
      </p:graphicFrame>
      <p:sp>
        <p:nvSpPr>
          <p:cNvPr id="5" name="ZoneTexte 4"/>
          <p:cNvSpPr txBox="1"/>
          <p:nvPr/>
        </p:nvSpPr>
        <p:spPr>
          <a:xfrm>
            <a:off x="2272190" y="5075019"/>
            <a:ext cx="389850" cy="261610"/>
          </a:xfrm>
          <a:prstGeom prst="rect">
            <a:avLst/>
          </a:prstGeom>
          <a:noFill/>
        </p:spPr>
        <p:txBody>
          <a:bodyPr wrap="none" rtlCol="0">
            <a:spAutoFit/>
          </a:bodyPr>
          <a:lstStyle/>
          <a:p>
            <a:r>
              <a:rPr lang="fr-CH" sz="1100" dirty="0">
                <a:solidFill>
                  <a:schemeClr val="tx1">
                    <a:lumMod val="65000"/>
                    <a:lumOff val="35000"/>
                  </a:schemeClr>
                </a:solidFill>
              </a:rPr>
              <a:t>x10</a:t>
            </a:r>
          </a:p>
        </p:txBody>
      </p:sp>
      <p:graphicFrame>
        <p:nvGraphicFramePr>
          <p:cNvPr id="11" name="Graphique 10"/>
          <p:cNvGraphicFramePr/>
          <p:nvPr>
            <p:extLst/>
          </p:nvPr>
        </p:nvGraphicFramePr>
        <p:xfrm>
          <a:off x="3791744" y="2096373"/>
          <a:ext cx="3744416" cy="279602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Graphique 14"/>
          <p:cNvGraphicFramePr/>
          <p:nvPr>
            <p:extLst/>
          </p:nvPr>
        </p:nvGraphicFramePr>
        <p:xfrm>
          <a:off x="7464152" y="2096373"/>
          <a:ext cx="4392488" cy="2796026"/>
        </p:xfrm>
        <a:graphic>
          <a:graphicData uri="http://schemas.openxmlformats.org/drawingml/2006/chart">
            <c:chart xmlns:c="http://schemas.openxmlformats.org/drawingml/2006/chart" xmlns:r="http://schemas.openxmlformats.org/officeDocument/2006/relationships" r:id="rId5"/>
          </a:graphicData>
        </a:graphic>
      </p:graphicFrame>
      <p:sp>
        <p:nvSpPr>
          <p:cNvPr id="12" name="Rectangle 11"/>
          <p:cNvSpPr/>
          <p:nvPr/>
        </p:nvSpPr>
        <p:spPr>
          <a:xfrm>
            <a:off x="743744" y="5531674"/>
            <a:ext cx="6096000" cy="276999"/>
          </a:xfrm>
          <a:prstGeom prst="rect">
            <a:avLst/>
          </a:prstGeom>
        </p:spPr>
        <p:txBody>
          <a:bodyPr>
            <a:spAutoFit/>
          </a:bodyPr>
          <a:lstStyle/>
          <a:p>
            <a:r>
              <a:rPr lang="fr-CH" sz="1200" dirty="0">
                <a:solidFill>
                  <a:schemeClr val="tx1">
                    <a:lumMod val="65000"/>
                    <a:lumOff val="35000"/>
                  </a:schemeClr>
                </a:solidFill>
              </a:rPr>
              <a:t>Stand moyen environ 18 m</a:t>
            </a:r>
            <a:r>
              <a:rPr lang="fr-CH" sz="1200" baseline="30000" dirty="0">
                <a:solidFill>
                  <a:schemeClr val="tx1">
                    <a:lumMod val="65000"/>
                    <a:lumOff val="35000"/>
                  </a:schemeClr>
                </a:solidFill>
              </a:rPr>
              <a:t>2</a:t>
            </a:r>
            <a:r>
              <a:rPr lang="fr-CH" sz="1200" dirty="0">
                <a:solidFill>
                  <a:schemeClr val="tx1">
                    <a:lumMod val="65000"/>
                    <a:lumOff val="35000"/>
                  </a:schemeClr>
                </a:solidFill>
              </a:rPr>
              <a:t> – stable de 2014 à 2016</a:t>
            </a:r>
          </a:p>
        </p:txBody>
      </p:sp>
      <p:pic>
        <p:nvPicPr>
          <p:cNvPr id="13" name="Imag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08568" y="6321237"/>
            <a:ext cx="819536" cy="400239"/>
          </a:xfrm>
          <a:prstGeom prst="rect">
            <a:avLst/>
          </a:prstGeom>
        </p:spPr>
      </p:pic>
      <p:sp>
        <p:nvSpPr>
          <p:cNvPr id="14" name="ZoneTexte 13"/>
          <p:cNvSpPr txBox="1"/>
          <p:nvPr/>
        </p:nvSpPr>
        <p:spPr>
          <a:xfrm>
            <a:off x="6448393" y="4376094"/>
            <a:ext cx="2031518" cy="369332"/>
          </a:xfrm>
          <a:prstGeom prst="rect">
            <a:avLst/>
          </a:prstGeom>
          <a:noFill/>
        </p:spPr>
        <p:txBody>
          <a:bodyPr wrap="none" rtlCol="0">
            <a:spAutoFit/>
          </a:bodyPr>
          <a:lstStyle/>
          <a:p>
            <a:r>
              <a:rPr lang="fr-CH" dirty="0">
                <a:solidFill>
                  <a:schemeClr val="bg1">
                    <a:lumMod val="65000"/>
                  </a:schemeClr>
                </a:solidFill>
              </a:rPr>
              <a:t>Répartitions stables</a:t>
            </a:r>
          </a:p>
        </p:txBody>
      </p:sp>
      <p:sp>
        <p:nvSpPr>
          <p:cNvPr id="18" name="ZoneTexte 17"/>
          <p:cNvSpPr txBox="1"/>
          <p:nvPr/>
        </p:nvSpPr>
        <p:spPr>
          <a:xfrm>
            <a:off x="0" y="-4973"/>
            <a:ext cx="7536160" cy="58477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fr-FR"/>
            </a:defPPr>
            <a:lvl1pP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fr-CH" sz="3200" dirty="0"/>
              <a:t>SIAMS 2016 – état des lieux - exposants</a:t>
            </a:r>
          </a:p>
        </p:txBody>
      </p:sp>
      <p:sp>
        <p:nvSpPr>
          <p:cNvPr id="19" name="Text Box 6"/>
          <p:cNvSpPr txBox="1">
            <a:spLocks noChangeArrowheads="1"/>
          </p:cNvSpPr>
          <p:nvPr/>
        </p:nvSpPr>
        <p:spPr bwMode="auto">
          <a:xfrm>
            <a:off x="-1" y="0"/>
            <a:ext cx="565215" cy="579802"/>
          </a:xfrm>
          <a:prstGeom prst="rect">
            <a:avLst/>
          </a:prstGeom>
          <a:solidFill>
            <a:srgbClr val="00B050"/>
          </a:solidFill>
          <a:ln w="9525" algn="ctr">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6000" b="0" i="0" u="none" strike="noStrike" cap="none" normalizeH="0" baseline="0" dirty="0">
              <a:ln>
                <a:noFill/>
              </a:ln>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42657364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744760" y="2153410"/>
            <a:ext cx="4572000" cy="3009819"/>
            <a:chOff x="-374758" y="2156084"/>
            <a:chExt cx="4572000" cy="3009819"/>
          </a:xfrm>
        </p:grpSpPr>
        <p:graphicFrame>
          <p:nvGraphicFramePr>
            <p:cNvPr id="13" name="Graphique 12"/>
            <p:cNvGraphicFramePr>
              <a:graphicFrameLocks/>
            </p:cNvGraphicFramePr>
            <p:nvPr>
              <p:extLst/>
            </p:nvPr>
          </p:nvGraphicFramePr>
          <p:xfrm>
            <a:off x="-374758" y="2422703"/>
            <a:ext cx="4572000"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14" name="ZoneTexte 13"/>
            <p:cNvSpPr txBox="1"/>
            <p:nvPr/>
          </p:nvSpPr>
          <p:spPr>
            <a:xfrm>
              <a:off x="1242839" y="2156084"/>
              <a:ext cx="1687321" cy="369332"/>
            </a:xfrm>
            <a:prstGeom prst="rect">
              <a:avLst/>
            </a:prstGeom>
            <a:noFill/>
          </p:spPr>
          <p:txBody>
            <a:bodyPr wrap="none" rtlCol="0">
              <a:spAutoFit/>
            </a:bodyPr>
            <a:lstStyle/>
            <a:p>
              <a:r>
                <a:rPr lang="fr-CH" dirty="0">
                  <a:solidFill>
                    <a:schemeClr val="bg1">
                      <a:lumMod val="65000"/>
                    </a:schemeClr>
                  </a:solidFill>
                </a:rPr>
                <a:t>10% d’étrangers</a:t>
              </a:r>
            </a:p>
          </p:txBody>
        </p:sp>
        <p:sp>
          <p:nvSpPr>
            <p:cNvPr id="15" name="ZoneTexte 14"/>
            <p:cNvSpPr txBox="1"/>
            <p:nvPr/>
          </p:nvSpPr>
          <p:spPr>
            <a:xfrm>
              <a:off x="1534203" y="3235623"/>
              <a:ext cx="755335" cy="769441"/>
            </a:xfrm>
            <a:prstGeom prst="rect">
              <a:avLst/>
            </a:prstGeom>
            <a:noFill/>
          </p:spPr>
          <p:txBody>
            <a:bodyPr wrap="none" rtlCol="0">
              <a:spAutoFit/>
            </a:bodyPr>
            <a:lstStyle/>
            <a:p>
              <a:pPr algn="ctr"/>
              <a:r>
                <a:rPr lang="fr-CH" sz="4400" b="1" dirty="0">
                  <a:solidFill>
                    <a:schemeClr val="bg1">
                      <a:lumMod val="65000"/>
                    </a:schemeClr>
                  </a:solidFill>
                </a:rPr>
                <a:t>41</a:t>
              </a:r>
              <a:endParaRPr lang="fr-CH" sz="3200" dirty="0">
                <a:solidFill>
                  <a:schemeClr val="bg1">
                    <a:lumMod val="65000"/>
                  </a:schemeClr>
                </a:solidFill>
              </a:endParaRPr>
            </a:p>
          </p:txBody>
        </p:sp>
        <p:sp>
          <p:nvSpPr>
            <p:cNvPr id="3" name="ZoneTexte 2"/>
            <p:cNvSpPr txBox="1"/>
            <p:nvPr/>
          </p:nvSpPr>
          <p:spPr>
            <a:xfrm>
              <a:off x="1608914" y="3717032"/>
              <a:ext cx="604653" cy="369332"/>
            </a:xfrm>
            <a:prstGeom prst="rect">
              <a:avLst/>
            </a:prstGeom>
            <a:noFill/>
          </p:spPr>
          <p:txBody>
            <a:bodyPr wrap="none" rtlCol="0">
              <a:spAutoFit/>
            </a:bodyPr>
            <a:lstStyle/>
            <a:p>
              <a:r>
                <a:rPr lang="fr-CH" dirty="0">
                  <a:solidFill>
                    <a:schemeClr val="bg1">
                      <a:lumMod val="65000"/>
                    </a:schemeClr>
                  </a:solidFill>
                </a:rPr>
                <a:t>pays</a:t>
              </a:r>
            </a:p>
          </p:txBody>
        </p:sp>
      </p:grpSp>
      <p:grpSp>
        <p:nvGrpSpPr>
          <p:cNvPr id="18" name="Groupe 17"/>
          <p:cNvGrpSpPr/>
          <p:nvPr/>
        </p:nvGrpSpPr>
        <p:grpSpPr>
          <a:xfrm>
            <a:off x="2207568" y="1052736"/>
            <a:ext cx="6093691" cy="5576515"/>
            <a:chOff x="2855640" y="1052736"/>
            <a:chExt cx="6093691" cy="5576515"/>
          </a:xfrm>
        </p:grpSpPr>
        <p:grpSp>
          <p:nvGrpSpPr>
            <p:cNvPr id="17" name="Groupe 16"/>
            <p:cNvGrpSpPr/>
            <p:nvPr/>
          </p:nvGrpSpPr>
          <p:grpSpPr>
            <a:xfrm>
              <a:off x="2855640" y="1052736"/>
              <a:ext cx="6093691" cy="5576515"/>
              <a:chOff x="3049154" y="1052736"/>
              <a:chExt cx="6093691" cy="5576515"/>
            </a:xfrm>
          </p:grpSpPr>
          <p:graphicFrame>
            <p:nvGraphicFramePr>
              <p:cNvPr id="8" name="Graphique 7"/>
              <p:cNvGraphicFramePr>
                <a:graphicFrameLocks/>
              </p:cNvGraphicFramePr>
              <p:nvPr>
                <p:extLst/>
              </p:nvPr>
            </p:nvGraphicFramePr>
            <p:xfrm>
              <a:off x="3049154" y="1340768"/>
              <a:ext cx="6093691" cy="5288483"/>
            </p:xfrm>
            <a:graphic>
              <a:graphicData uri="http://schemas.openxmlformats.org/drawingml/2006/chart">
                <c:chart xmlns:c="http://schemas.openxmlformats.org/drawingml/2006/chart" xmlns:r="http://schemas.openxmlformats.org/officeDocument/2006/relationships" r:id="rId3"/>
              </a:graphicData>
            </a:graphic>
          </p:graphicFrame>
          <p:sp>
            <p:nvSpPr>
              <p:cNvPr id="10" name="ZoneTexte 9"/>
              <p:cNvSpPr txBox="1"/>
              <p:nvPr/>
            </p:nvSpPr>
            <p:spPr>
              <a:xfrm>
                <a:off x="3093743" y="5050021"/>
                <a:ext cx="2179892" cy="369332"/>
              </a:xfrm>
              <a:prstGeom prst="rect">
                <a:avLst/>
              </a:prstGeom>
              <a:noFill/>
            </p:spPr>
            <p:txBody>
              <a:bodyPr wrap="none" rtlCol="0">
                <a:spAutoFit/>
              </a:bodyPr>
              <a:lstStyle/>
              <a:p>
                <a:r>
                  <a:rPr lang="fr-CH" dirty="0">
                    <a:solidFill>
                      <a:schemeClr val="bg1">
                        <a:lumMod val="65000"/>
                      </a:schemeClr>
                    </a:solidFill>
                  </a:rPr>
                  <a:t>Suisse romande: 67%</a:t>
                </a:r>
              </a:p>
            </p:txBody>
          </p:sp>
          <p:sp>
            <p:nvSpPr>
              <p:cNvPr id="11" name="ZoneTexte 10"/>
              <p:cNvSpPr txBox="1"/>
              <p:nvPr/>
            </p:nvSpPr>
            <p:spPr>
              <a:xfrm>
                <a:off x="6090531" y="1052736"/>
                <a:ext cx="2313454" cy="369332"/>
              </a:xfrm>
              <a:prstGeom prst="rect">
                <a:avLst/>
              </a:prstGeom>
              <a:noFill/>
            </p:spPr>
            <p:txBody>
              <a:bodyPr wrap="none" rtlCol="0">
                <a:spAutoFit/>
              </a:bodyPr>
              <a:lstStyle/>
              <a:p>
                <a:r>
                  <a:rPr lang="fr-CH" dirty="0">
                    <a:solidFill>
                      <a:schemeClr val="bg1">
                        <a:lumMod val="65000"/>
                      </a:schemeClr>
                    </a:solidFill>
                  </a:rPr>
                  <a:t>Suisse allemande: 15%</a:t>
                </a:r>
              </a:p>
            </p:txBody>
          </p:sp>
        </p:grpSp>
        <p:sp>
          <p:nvSpPr>
            <p:cNvPr id="16" name="ZoneTexte 15"/>
            <p:cNvSpPr txBox="1"/>
            <p:nvPr/>
          </p:nvSpPr>
          <p:spPr>
            <a:xfrm>
              <a:off x="4943872" y="2985201"/>
              <a:ext cx="1906291" cy="830997"/>
            </a:xfrm>
            <a:prstGeom prst="rect">
              <a:avLst/>
            </a:prstGeom>
            <a:noFill/>
          </p:spPr>
          <p:txBody>
            <a:bodyPr wrap="none" rtlCol="0">
              <a:spAutoFit/>
            </a:bodyPr>
            <a:lstStyle/>
            <a:p>
              <a:r>
                <a:rPr lang="fr-CH" sz="4800" b="1" dirty="0">
                  <a:solidFill>
                    <a:schemeClr val="bg1">
                      <a:lumMod val="65000"/>
                    </a:schemeClr>
                  </a:solidFill>
                </a:rPr>
                <a:t>14’000</a:t>
              </a:r>
            </a:p>
          </p:txBody>
        </p:sp>
        <p:sp>
          <p:nvSpPr>
            <p:cNvPr id="5" name="Rectangle 4"/>
            <p:cNvSpPr/>
            <p:nvPr/>
          </p:nvSpPr>
          <p:spPr>
            <a:xfrm>
              <a:off x="5408521" y="3609637"/>
              <a:ext cx="962058" cy="369332"/>
            </a:xfrm>
            <a:prstGeom prst="rect">
              <a:avLst/>
            </a:prstGeom>
          </p:spPr>
          <p:txBody>
            <a:bodyPr wrap="none">
              <a:spAutoFit/>
            </a:bodyPr>
            <a:lstStyle/>
            <a:p>
              <a:r>
                <a:rPr lang="fr-CH" dirty="0">
                  <a:solidFill>
                    <a:schemeClr val="bg1">
                      <a:lumMod val="65000"/>
                    </a:schemeClr>
                  </a:solidFill>
                </a:rPr>
                <a:t>visiteurs</a:t>
              </a:r>
              <a:endParaRPr lang="fr-CH" dirty="0"/>
            </a:p>
          </p:txBody>
        </p:sp>
      </p:grpSp>
      <p:graphicFrame>
        <p:nvGraphicFramePr>
          <p:cNvPr id="20" name="Graphique 19"/>
          <p:cNvGraphicFramePr>
            <a:graphicFrameLocks/>
          </p:cNvGraphicFramePr>
          <p:nvPr>
            <p:extLst/>
          </p:nvPr>
        </p:nvGraphicFramePr>
        <p:xfrm>
          <a:off x="6600056" y="1340768"/>
          <a:ext cx="4289394" cy="2573636"/>
        </p:xfrm>
        <a:graphic>
          <a:graphicData uri="http://schemas.openxmlformats.org/drawingml/2006/chart">
            <c:chart xmlns:c="http://schemas.openxmlformats.org/drawingml/2006/chart" xmlns:r="http://schemas.openxmlformats.org/officeDocument/2006/relationships" r:id="rId4"/>
          </a:graphicData>
        </a:graphic>
      </p:graphicFrame>
      <p:sp>
        <p:nvSpPr>
          <p:cNvPr id="21" name="Rectangle 20"/>
          <p:cNvSpPr/>
          <p:nvPr/>
        </p:nvSpPr>
        <p:spPr>
          <a:xfrm>
            <a:off x="8450598" y="2060848"/>
            <a:ext cx="497251" cy="830997"/>
          </a:xfrm>
          <a:prstGeom prst="rect">
            <a:avLst/>
          </a:prstGeom>
        </p:spPr>
        <p:txBody>
          <a:bodyPr wrap="none">
            <a:spAutoFit/>
          </a:bodyPr>
          <a:lstStyle/>
          <a:p>
            <a:pPr algn="ctr"/>
            <a:r>
              <a:rPr lang="fr-CH" sz="4800" b="1" dirty="0">
                <a:solidFill>
                  <a:schemeClr val="bg1">
                    <a:lumMod val="65000"/>
                  </a:schemeClr>
                </a:solidFill>
              </a:rPr>
              <a:t>€</a:t>
            </a:r>
            <a:endParaRPr lang="fr-CH" sz="1200" dirty="0">
              <a:solidFill>
                <a:schemeClr val="bg1">
                  <a:lumMod val="65000"/>
                </a:schemeClr>
              </a:solidFill>
            </a:endParaRPr>
          </a:p>
        </p:txBody>
      </p:sp>
      <p:pic>
        <p:nvPicPr>
          <p:cNvPr id="19" name="Image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08568" y="6321237"/>
            <a:ext cx="819536" cy="400239"/>
          </a:xfrm>
          <a:prstGeom prst="rect">
            <a:avLst/>
          </a:prstGeom>
        </p:spPr>
      </p:pic>
      <p:sp>
        <p:nvSpPr>
          <p:cNvPr id="22" name="Rectangle 21"/>
          <p:cNvSpPr/>
          <p:nvPr/>
        </p:nvSpPr>
        <p:spPr>
          <a:xfrm>
            <a:off x="9768408" y="4422697"/>
            <a:ext cx="1890261" cy="830997"/>
          </a:xfrm>
          <a:prstGeom prst="rect">
            <a:avLst/>
          </a:prstGeom>
        </p:spPr>
        <p:txBody>
          <a:bodyPr wrap="none">
            <a:spAutoFit/>
          </a:bodyPr>
          <a:lstStyle/>
          <a:p>
            <a:r>
              <a:rPr lang="fr-CH" sz="1200" dirty="0">
                <a:solidFill>
                  <a:schemeClr val="bg1">
                    <a:lumMod val="65000"/>
                  </a:schemeClr>
                </a:solidFill>
              </a:rPr>
              <a:t>Suisse romande ~ 9’500 </a:t>
            </a:r>
            <a:r>
              <a:rPr lang="fr-CH" sz="1200" dirty="0">
                <a:solidFill>
                  <a:srgbClr val="00B050"/>
                </a:solidFill>
                <a:sym typeface="Wingdings" panose="05000000000000000000" pitchFamily="2" charset="2"/>
              </a:rPr>
              <a:t></a:t>
            </a:r>
            <a:endParaRPr lang="fr-CH" sz="1200" dirty="0">
              <a:solidFill>
                <a:srgbClr val="00B050"/>
              </a:solidFill>
            </a:endParaRPr>
          </a:p>
          <a:p>
            <a:r>
              <a:rPr lang="fr-CH" sz="1200" dirty="0">
                <a:solidFill>
                  <a:schemeClr val="bg1">
                    <a:lumMod val="65000"/>
                  </a:schemeClr>
                </a:solidFill>
              </a:rPr>
              <a:t>Suisse allemande ~2’000 </a:t>
            </a:r>
            <a:r>
              <a:rPr lang="fr-CH" sz="1200" dirty="0">
                <a:solidFill>
                  <a:schemeClr val="bg1">
                    <a:lumMod val="50000"/>
                  </a:schemeClr>
                </a:solidFill>
                <a:sym typeface="Wingdings" panose="05000000000000000000" pitchFamily="2" charset="2"/>
              </a:rPr>
              <a:t></a:t>
            </a:r>
            <a:endParaRPr lang="fr-CH" sz="1200" dirty="0">
              <a:solidFill>
                <a:schemeClr val="bg1">
                  <a:lumMod val="50000"/>
                </a:schemeClr>
              </a:solidFill>
            </a:endParaRPr>
          </a:p>
          <a:p>
            <a:r>
              <a:rPr lang="fr-CH" sz="1200" dirty="0">
                <a:solidFill>
                  <a:schemeClr val="bg1">
                    <a:lumMod val="65000"/>
                  </a:schemeClr>
                </a:solidFill>
              </a:rPr>
              <a:t>Allemagne ~250  </a:t>
            </a:r>
            <a:r>
              <a:rPr lang="fr-CH" sz="1200" dirty="0">
                <a:solidFill>
                  <a:srgbClr val="FF0000"/>
                </a:solidFill>
                <a:sym typeface="Wingdings" panose="05000000000000000000" pitchFamily="2" charset="2"/>
              </a:rPr>
              <a:t></a:t>
            </a:r>
            <a:endParaRPr lang="fr-CH" sz="1200" dirty="0">
              <a:solidFill>
                <a:srgbClr val="FF0000"/>
              </a:solidFill>
            </a:endParaRPr>
          </a:p>
          <a:p>
            <a:r>
              <a:rPr lang="fr-CH" sz="1200" dirty="0">
                <a:solidFill>
                  <a:schemeClr val="bg1">
                    <a:lumMod val="65000"/>
                  </a:schemeClr>
                </a:solidFill>
              </a:rPr>
              <a:t>France ~400 </a:t>
            </a:r>
            <a:r>
              <a:rPr lang="fr-CH" sz="1200" dirty="0">
                <a:solidFill>
                  <a:srgbClr val="FF0000"/>
                </a:solidFill>
                <a:sym typeface="Wingdings" panose="05000000000000000000" pitchFamily="2" charset="2"/>
              </a:rPr>
              <a:t></a:t>
            </a:r>
            <a:endParaRPr lang="fr-CH" sz="1200" dirty="0">
              <a:solidFill>
                <a:srgbClr val="FF0000"/>
              </a:solidFill>
            </a:endParaRPr>
          </a:p>
        </p:txBody>
      </p:sp>
      <p:pic>
        <p:nvPicPr>
          <p:cNvPr id="23" name="Picture 2" descr="http://www.bodet-software.com/images/stories/general/icone-visiteur-bleu.png"/>
          <p:cNvPicPr>
            <a:picLocks noChangeAspect="1" noChangeArrowheads="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842703" y="3978969"/>
            <a:ext cx="1713040" cy="171304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0128448" y="1422068"/>
            <a:ext cx="1398409" cy="1354217"/>
          </a:xfrm>
          <a:prstGeom prst="rect">
            <a:avLst/>
          </a:prstGeom>
        </p:spPr>
        <p:txBody>
          <a:bodyPr wrap="square">
            <a:spAutoFit/>
          </a:bodyPr>
          <a:lstStyle/>
          <a:p>
            <a:pPr algn="r"/>
            <a:r>
              <a:rPr lang="fr-CH" dirty="0">
                <a:solidFill>
                  <a:schemeClr val="bg1">
                    <a:lumMod val="65000"/>
                  </a:schemeClr>
                </a:solidFill>
              </a:rPr>
              <a:t>Base de données pour le </a:t>
            </a:r>
          </a:p>
          <a:p>
            <a:pPr algn="r"/>
            <a:r>
              <a:rPr lang="fr-CH" sz="2800" dirty="0">
                <a:solidFill>
                  <a:schemeClr val="bg1">
                    <a:lumMod val="65000"/>
                  </a:schemeClr>
                </a:solidFill>
              </a:rPr>
              <a:t>futur</a:t>
            </a:r>
          </a:p>
        </p:txBody>
      </p:sp>
      <p:sp>
        <p:nvSpPr>
          <p:cNvPr id="25" name="ZoneTexte 24"/>
          <p:cNvSpPr txBox="1"/>
          <p:nvPr/>
        </p:nvSpPr>
        <p:spPr>
          <a:xfrm>
            <a:off x="0" y="-4973"/>
            <a:ext cx="7176120" cy="58477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fr-FR"/>
            </a:defPPr>
            <a:lvl1pP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fr-CH" sz="3200" dirty="0"/>
              <a:t>SIAMS 2016 – état des lieux - visiteurs</a:t>
            </a:r>
          </a:p>
        </p:txBody>
      </p:sp>
      <p:sp>
        <p:nvSpPr>
          <p:cNvPr id="26" name="Text Box 6"/>
          <p:cNvSpPr txBox="1">
            <a:spLocks noChangeArrowheads="1"/>
          </p:cNvSpPr>
          <p:nvPr/>
        </p:nvSpPr>
        <p:spPr bwMode="auto">
          <a:xfrm>
            <a:off x="-1" y="0"/>
            <a:ext cx="565215" cy="579802"/>
          </a:xfrm>
          <a:prstGeom prst="rect">
            <a:avLst/>
          </a:prstGeom>
          <a:solidFill>
            <a:srgbClr val="00B050"/>
          </a:solidFill>
          <a:ln w="9525" algn="ctr">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6000" b="0" i="0" u="none" strike="noStrike" cap="none" normalizeH="0" baseline="0" dirty="0">
              <a:ln>
                <a:noFill/>
              </a:ln>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1890788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910169" y="1289203"/>
            <a:ext cx="6882796" cy="5262979"/>
          </a:xfrm>
          <a:prstGeom prst="rect">
            <a:avLst/>
          </a:prstGeom>
          <a:noFill/>
        </p:spPr>
        <p:txBody>
          <a:bodyPr wrap="square" rtlCol="0">
            <a:spAutoFit/>
          </a:bodyPr>
          <a:lstStyle/>
          <a:p>
            <a:pPr marL="285750"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Edition 2016 réussie</a:t>
            </a:r>
          </a:p>
          <a:p>
            <a:pPr marL="742950" lvl="1"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Feed-back positif de tous les publics</a:t>
            </a:r>
          </a:p>
          <a:p>
            <a:pPr marL="285750"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Edition 2018</a:t>
            </a:r>
          </a:p>
          <a:p>
            <a:pPr marL="742950" lvl="1"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17-20 avril 2018</a:t>
            </a:r>
          </a:p>
          <a:p>
            <a:pPr marL="742950" lvl="1"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Taille maximale des stands fixée à 64 m</a:t>
            </a:r>
            <a:r>
              <a:rPr lang="fr-CH" sz="2400" baseline="30000" dirty="0">
                <a:solidFill>
                  <a:schemeClr val="bg1">
                    <a:lumMod val="50000"/>
                  </a:schemeClr>
                </a:solidFill>
                <a:latin typeface="Calibri" panose="020F0502020204030204" pitchFamily="34" charset="0"/>
                <a:cs typeface="Arial" charset="0"/>
              </a:rPr>
              <a:t>2</a:t>
            </a:r>
          </a:p>
          <a:p>
            <a:pPr marL="742950" lvl="1"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Formulaires d’intentions en cours de traitement</a:t>
            </a:r>
          </a:p>
          <a:p>
            <a:pPr marL="1200150" lvl="2"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Plus de 50% de la surface déjà allouée</a:t>
            </a:r>
          </a:p>
          <a:p>
            <a:pPr marL="1200150" lvl="2"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Contact des exposants en mars - avril</a:t>
            </a:r>
          </a:p>
          <a:p>
            <a:pPr marL="742950" lvl="1"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Mise en ligne des réservations le 27 juin</a:t>
            </a:r>
          </a:p>
          <a:p>
            <a:pPr marL="742950" lvl="1"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Nombre d’exposants escompté: idem à 2016</a:t>
            </a:r>
          </a:p>
          <a:p>
            <a:pPr marL="742950" lvl="1"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Nombre de visiteurs escompté: idem à 2016</a:t>
            </a:r>
          </a:p>
          <a:p>
            <a:pPr marL="742950" lvl="1"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«Team gagnant» préservé</a:t>
            </a:r>
          </a:p>
          <a:p>
            <a:pPr marL="1200150" lvl="2" indent="-285750">
              <a:buFont typeface="Wingdings" panose="05000000000000000000" pitchFamily="2" charset="2"/>
              <a:buChar char="§"/>
            </a:pPr>
            <a:endParaRPr lang="fr-CH" sz="2400" dirty="0">
              <a:solidFill>
                <a:schemeClr val="bg1">
                  <a:lumMod val="50000"/>
                </a:schemeClr>
              </a:solidFill>
              <a:latin typeface="Calibri" panose="020F0502020204030204" pitchFamily="34" charset="0"/>
              <a:cs typeface="Arial" charset="0"/>
            </a:endParaRPr>
          </a:p>
          <a:p>
            <a:pPr marL="1200150" lvl="2" indent="-285750">
              <a:buFont typeface="Wingdings" panose="05000000000000000000" pitchFamily="2" charset="2"/>
              <a:buChar char="§"/>
            </a:pPr>
            <a:endParaRPr lang="fr-CH" sz="2400" dirty="0">
              <a:solidFill>
                <a:schemeClr val="bg1">
                  <a:lumMod val="50000"/>
                </a:schemeClr>
              </a:solidFill>
              <a:latin typeface="Calibri" panose="020F0502020204030204" pitchFamily="34" charset="0"/>
              <a:cs typeface="Arial" charset="0"/>
            </a:endParaRPr>
          </a:p>
        </p:txBody>
      </p:sp>
      <p:sp>
        <p:nvSpPr>
          <p:cNvPr id="8" name="ZoneTexte 7"/>
          <p:cNvSpPr txBox="1"/>
          <p:nvPr/>
        </p:nvSpPr>
        <p:spPr>
          <a:xfrm>
            <a:off x="0" y="-4973"/>
            <a:ext cx="5447928" cy="58477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fr-FR"/>
            </a:defPPr>
            <a:lvl1pP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fr-CH" sz="3200" dirty="0"/>
              <a:t>SIAMS 2018 – état des lieux</a:t>
            </a:r>
          </a:p>
        </p:txBody>
      </p:sp>
      <p:sp>
        <p:nvSpPr>
          <p:cNvPr id="9" name="Text Box 6"/>
          <p:cNvSpPr txBox="1">
            <a:spLocks noChangeArrowheads="1"/>
          </p:cNvSpPr>
          <p:nvPr/>
        </p:nvSpPr>
        <p:spPr bwMode="auto">
          <a:xfrm>
            <a:off x="-1" y="0"/>
            <a:ext cx="565215" cy="579802"/>
          </a:xfrm>
          <a:prstGeom prst="rect">
            <a:avLst/>
          </a:prstGeom>
          <a:solidFill>
            <a:srgbClr val="00B050"/>
          </a:solidFill>
          <a:ln w="9525" algn="ctr">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6000" b="0" i="0" u="none" strike="noStrike" cap="none" normalizeH="0" baseline="0" dirty="0">
              <a:ln>
                <a:noFill/>
              </a:ln>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2179787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80" y="-603449"/>
            <a:ext cx="12313368" cy="8219409"/>
          </a:xfrm>
          <a:prstGeom prst="rect">
            <a:avLst/>
          </a:prstGeom>
        </p:spPr>
      </p:pic>
      <p:sp>
        <p:nvSpPr>
          <p:cNvPr id="8" name="ZoneTexte 7"/>
          <p:cNvSpPr txBox="1"/>
          <p:nvPr/>
        </p:nvSpPr>
        <p:spPr>
          <a:xfrm>
            <a:off x="0" y="-4973"/>
            <a:ext cx="5447928" cy="58477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fr-FR"/>
            </a:defPPr>
            <a:lvl1pP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fr-CH" sz="3200" dirty="0"/>
              <a:t>SIAMS 2018 – état des lieux</a:t>
            </a:r>
          </a:p>
        </p:txBody>
      </p:sp>
      <p:sp>
        <p:nvSpPr>
          <p:cNvPr id="12" name="Text Box 6"/>
          <p:cNvSpPr txBox="1">
            <a:spLocks noChangeArrowheads="1"/>
          </p:cNvSpPr>
          <p:nvPr/>
        </p:nvSpPr>
        <p:spPr bwMode="auto">
          <a:xfrm>
            <a:off x="-1" y="0"/>
            <a:ext cx="565215" cy="579802"/>
          </a:xfrm>
          <a:prstGeom prst="rect">
            <a:avLst/>
          </a:prstGeom>
          <a:solidFill>
            <a:srgbClr val="00B050"/>
          </a:solidFill>
          <a:ln w="9525" algn="ctr">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6000" b="0" i="0" u="none" strike="noStrike" cap="none" normalizeH="0" baseline="0" dirty="0">
              <a:ln>
                <a:noFill/>
              </a:ln>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35743542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479376" y="1556792"/>
            <a:ext cx="3744416" cy="3046988"/>
          </a:xfrm>
          <a:prstGeom prst="rect">
            <a:avLst/>
          </a:prstGeom>
          <a:noFill/>
        </p:spPr>
        <p:txBody>
          <a:bodyPr wrap="square" rtlCol="0">
            <a:spAutoFit/>
          </a:bodyPr>
          <a:lstStyle/>
          <a:p>
            <a:pPr marL="285750"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Taille des stands max s/règlement 36 m2</a:t>
            </a:r>
          </a:p>
          <a:p>
            <a:pPr marL="742950" lvl="1"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52 ont des stands plus grands*</a:t>
            </a:r>
          </a:p>
          <a:p>
            <a:pPr marL="742950" lvl="1"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16 ont des stands de plus de 60m2*</a:t>
            </a:r>
          </a:p>
          <a:p>
            <a:pPr marL="742950" lvl="1"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Nous allons limiter la taille maxi à 64 m2</a:t>
            </a:r>
          </a:p>
        </p:txBody>
      </p:sp>
      <p:sp>
        <p:nvSpPr>
          <p:cNvPr id="9" name="ZoneTexte 8"/>
          <p:cNvSpPr txBox="1"/>
          <p:nvPr/>
        </p:nvSpPr>
        <p:spPr>
          <a:xfrm>
            <a:off x="4752368" y="6453336"/>
            <a:ext cx="6407908" cy="338554"/>
          </a:xfrm>
          <a:prstGeom prst="rect">
            <a:avLst/>
          </a:prstGeom>
          <a:noFill/>
        </p:spPr>
        <p:txBody>
          <a:bodyPr wrap="none" rtlCol="0">
            <a:spAutoFit/>
          </a:bodyPr>
          <a:lstStyle/>
          <a:p>
            <a:r>
              <a:rPr lang="fr-CH" sz="1600" dirty="0">
                <a:solidFill>
                  <a:schemeClr val="bg1">
                    <a:lumMod val="50000"/>
                  </a:schemeClr>
                </a:solidFill>
              </a:rPr>
              <a:t>*hors stands communs style </a:t>
            </a:r>
            <a:r>
              <a:rPr lang="fr-CH" sz="1600" dirty="0" err="1">
                <a:solidFill>
                  <a:schemeClr val="bg1">
                    <a:lumMod val="50000"/>
                  </a:schemeClr>
                </a:solidFill>
              </a:rPr>
              <a:t>Micronarc</a:t>
            </a:r>
            <a:r>
              <a:rPr lang="fr-CH" sz="1600" dirty="0">
                <a:solidFill>
                  <a:schemeClr val="bg1">
                    <a:lumMod val="50000"/>
                  </a:schemeClr>
                </a:solidFill>
              </a:rPr>
              <a:t> 84m2 ou </a:t>
            </a:r>
            <a:r>
              <a:rPr lang="fr-CH" sz="1600" dirty="0" err="1">
                <a:solidFill>
                  <a:schemeClr val="bg1">
                    <a:lumMod val="50000"/>
                  </a:schemeClr>
                </a:solidFill>
              </a:rPr>
              <a:t>Swissmechanique</a:t>
            </a:r>
            <a:r>
              <a:rPr lang="fr-CH" sz="1600" dirty="0">
                <a:solidFill>
                  <a:schemeClr val="bg1">
                    <a:lumMod val="50000"/>
                  </a:schemeClr>
                </a:solidFill>
              </a:rPr>
              <a:t> 144 m2</a:t>
            </a:r>
          </a:p>
        </p:txBody>
      </p:sp>
      <p:graphicFrame>
        <p:nvGraphicFramePr>
          <p:cNvPr id="10" name="Tableau 9"/>
          <p:cNvGraphicFramePr>
            <a:graphicFrameLocks noGrp="1"/>
          </p:cNvGraphicFramePr>
          <p:nvPr>
            <p:extLst/>
          </p:nvPr>
        </p:nvGraphicFramePr>
        <p:xfrm>
          <a:off x="5447928" y="1555676"/>
          <a:ext cx="5400600" cy="3314700"/>
        </p:xfrm>
        <a:graphic>
          <a:graphicData uri="http://schemas.openxmlformats.org/drawingml/2006/table">
            <a:tbl>
              <a:tblPr>
                <a:tableStyleId>{5C22544A-7EE6-4342-B048-85BDC9FD1C3A}</a:tableStyleId>
              </a:tblPr>
              <a:tblGrid>
                <a:gridCol w="2592288">
                  <a:extLst>
                    <a:ext uri="{9D8B030D-6E8A-4147-A177-3AD203B41FA5}">
                      <a16:colId xmlns:a16="http://schemas.microsoft.com/office/drawing/2014/main" val="3130036628"/>
                    </a:ext>
                  </a:extLst>
                </a:gridCol>
                <a:gridCol w="648072">
                  <a:extLst>
                    <a:ext uri="{9D8B030D-6E8A-4147-A177-3AD203B41FA5}">
                      <a16:colId xmlns:a16="http://schemas.microsoft.com/office/drawing/2014/main" val="4155602418"/>
                    </a:ext>
                  </a:extLst>
                </a:gridCol>
                <a:gridCol w="648072">
                  <a:extLst>
                    <a:ext uri="{9D8B030D-6E8A-4147-A177-3AD203B41FA5}">
                      <a16:colId xmlns:a16="http://schemas.microsoft.com/office/drawing/2014/main" val="1846379458"/>
                    </a:ext>
                  </a:extLst>
                </a:gridCol>
                <a:gridCol w="1512168">
                  <a:extLst>
                    <a:ext uri="{9D8B030D-6E8A-4147-A177-3AD203B41FA5}">
                      <a16:colId xmlns:a16="http://schemas.microsoft.com/office/drawing/2014/main" val="4091399329"/>
                    </a:ext>
                  </a:extLst>
                </a:gridCol>
              </a:tblGrid>
              <a:tr h="195580">
                <a:tc>
                  <a:txBody>
                    <a:bodyPr/>
                    <a:lstStyle/>
                    <a:p>
                      <a:pPr algn="l" fontAlgn="b"/>
                      <a:r>
                        <a:rPr lang="fr-CH" sz="1200" b="1" i="0" u="none" strike="noStrike" dirty="0">
                          <a:solidFill>
                            <a:srgbClr val="000000"/>
                          </a:solidFill>
                          <a:effectLst/>
                          <a:latin typeface="Arial Narrow" panose="020B0606020202030204" pitchFamily="34" charset="0"/>
                        </a:rPr>
                        <a:t>Exposant</a:t>
                      </a:r>
                    </a:p>
                  </a:txBody>
                  <a:tcPr marL="4763" marR="4763" marT="4763" marB="0" anchor="b"/>
                </a:tc>
                <a:tc>
                  <a:txBody>
                    <a:bodyPr/>
                    <a:lstStyle/>
                    <a:p>
                      <a:pPr algn="ctr" fontAlgn="b"/>
                      <a:r>
                        <a:rPr lang="fr-CH" sz="1200" b="1" i="0" u="none" strike="noStrike" dirty="0">
                          <a:solidFill>
                            <a:srgbClr val="000000"/>
                          </a:solidFill>
                          <a:effectLst/>
                          <a:latin typeface="Arial Narrow" panose="020B0606020202030204" pitchFamily="34" charset="0"/>
                        </a:rPr>
                        <a:t>m2</a:t>
                      </a:r>
                    </a:p>
                  </a:txBody>
                  <a:tcPr marL="4763" marR="4763" marT="4763" marB="0" anchor="b"/>
                </a:tc>
                <a:tc>
                  <a:txBody>
                    <a:bodyPr/>
                    <a:lstStyle/>
                    <a:p>
                      <a:pPr algn="ctr" fontAlgn="b"/>
                      <a:r>
                        <a:rPr lang="fr-CH" sz="1200" b="1" i="0" u="none" strike="noStrike" dirty="0">
                          <a:solidFill>
                            <a:schemeClr val="tx1"/>
                          </a:solidFill>
                          <a:effectLst/>
                          <a:latin typeface="Arial Narrow" panose="020B0606020202030204" pitchFamily="34" charset="0"/>
                        </a:rPr>
                        <a:t>halle</a:t>
                      </a:r>
                    </a:p>
                  </a:txBody>
                  <a:tcPr marL="4763" marR="4763" marT="4763" marB="0" anchor="b"/>
                </a:tc>
                <a:tc>
                  <a:txBody>
                    <a:bodyPr/>
                    <a:lstStyle/>
                    <a:p>
                      <a:pPr algn="ctr" fontAlgn="b"/>
                      <a:r>
                        <a:rPr lang="fr-CH" sz="1200" b="1" i="0" u="none" strike="noStrike" dirty="0">
                          <a:solidFill>
                            <a:schemeClr val="tx1"/>
                          </a:solidFill>
                          <a:effectLst/>
                          <a:latin typeface="Arial Narrow" panose="020B0606020202030204" pitchFamily="34" charset="0"/>
                        </a:rPr>
                        <a:t>type</a:t>
                      </a:r>
                    </a:p>
                  </a:txBody>
                  <a:tcPr marL="4763" marR="4763" marT="4763" marB="0" anchor="b"/>
                </a:tc>
                <a:extLst>
                  <a:ext uri="{0D108BD9-81ED-4DB2-BD59-A6C34878D82A}">
                    <a16:rowId xmlns:a16="http://schemas.microsoft.com/office/drawing/2014/main" val="63426597"/>
                  </a:ext>
                </a:extLst>
              </a:tr>
              <a:tr h="195580">
                <a:tc>
                  <a:txBody>
                    <a:bodyPr/>
                    <a:lstStyle/>
                    <a:p>
                      <a:pPr algn="l" fontAlgn="b"/>
                      <a:r>
                        <a:rPr lang="fr-CH" sz="1200" u="none" strike="noStrike" dirty="0" err="1">
                          <a:effectLst/>
                        </a:rPr>
                        <a:t>Binkert</a:t>
                      </a:r>
                      <a:r>
                        <a:rPr lang="fr-CH" sz="1200" u="none" strike="noStrike" dirty="0">
                          <a:effectLst/>
                        </a:rPr>
                        <a:t> AG</a:t>
                      </a:r>
                      <a:endParaRPr lang="fr-CH" sz="1200" b="1" i="0" u="none" strike="noStrike" dirty="0">
                        <a:solidFill>
                          <a:srgbClr val="000000"/>
                        </a:solidFill>
                        <a:effectLst/>
                        <a:latin typeface="Arial Narrow" panose="020B0606020202030204" pitchFamily="34" charset="0"/>
                      </a:endParaRPr>
                    </a:p>
                  </a:txBody>
                  <a:tcPr marL="4763" marR="4763" marT="4763" marB="0" anchor="b"/>
                </a:tc>
                <a:tc>
                  <a:txBody>
                    <a:bodyPr/>
                    <a:lstStyle/>
                    <a:p>
                      <a:pPr algn="ctr" fontAlgn="b"/>
                      <a:r>
                        <a:rPr lang="fr-CH" sz="1200" u="none" strike="noStrike" dirty="0">
                          <a:effectLst/>
                        </a:rPr>
                        <a:t>96</a:t>
                      </a:r>
                      <a:endParaRPr lang="fr-CH" sz="1200" b="1" i="0" u="none" strike="noStrike" dirty="0">
                        <a:solidFill>
                          <a:srgbClr val="000000"/>
                        </a:solidFill>
                        <a:effectLst/>
                        <a:latin typeface="Arial Narrow" panose="020B0606020202030204" pitchFamily="34" charset="0"/>
                      </a:endParaRPr>
                    </a:p>
                  </a:txBody>
                  <a:tcPr marL="4763" marR="4763" marT="4763" marB="0" anchor="b"/>
                </a:tc>
                <a:tc>
                  <a:txBody>
                    <a:bodyPr/>
                    <a:lstStyle/>
                    <a:p>
                      <a:pPr algn="ctr" fontAlgn="b"/>
                      <a:r>
                        <a:rPr lang="fr-CH" sz="1200" u="none" strike="noStrike" dirty="0">
                          <a:effectLst/>
                        </a:rPr>
                        <a:t>1.1</a:t>
                      </a:r>
                      <a:endParaRPr lang="fr-CH" sz="1200" b="1" i="0" u="none" strike="noStrike" dirty="0">
                        <a:solidFill>
                          <a:srgbClr val="FFFFFF"/>
                        </a:solidFill>
                        <a:effectLst/>
                        <a:latin typeface="Arial Narrow" panose="020B0606020202030204" pitchFamily="34" charset="0"/>
                      </a:endParaRPr>
                    </a:p>
                  </a:txBody>
                  <a:tcPr marL="4763" marR="4763" marT="4763" marB="0" anchor="b"/>
                </a:tc>
                <a:tc>
                  <a:txBody>
                    <a:bodyPr/>
                    <a:lstStyle/>
                    <a:p>
                      <a:pPr marL="0" algn="ctr" defTabSz="914400" rtl="0" eaLnBrk="1" fontAlgn="b" latinLnBrk="0" hangingPunct="1"/>
                      <a:r>
                        <a:rPr lang="fr-CH" sz="1200" u="none" strike="noStrike" kern="1200" dirty="0">
                          <a:solidFill>
                            <a:schemeClr val="dk1"/>
                          </a:solidFill>
                          <a:effectLst/>
                          <a:latin typeface="+mn-lt"/>
                          <a:ea typeface="+mn-ea"/>
                          <a:cs typeface="+mn-cs"/>
                        </a:rPr>
                        <a:t>Machine</a:t>
                      </a:r>
                    </a:p>
                  </a:txBody>
                  <a:tcPr marL="4763" marR="4763" marT="4763" marB="0" anchor="b"/>
                </a:tc>
                <a:extLst>
                  <a:ext uri="{0D108BD9-81ED-4DB2-BD59-A6C34878D82A}">
                    <a16:rowId xmlns:a16="http://schemas.microsoft.com/office/drawing/2014/main" val="1899582001"/>
                  </a:ext>
                </a:extLst>
              </a:tr>
              <a:tr h="195580">
                <a:tc>
                  <a:txBody>
                    <a:bodyPr/>
                    <a:lstStyle/>
                    <a:p>
                      <a:pPr algn="l" fontAlgn="b"/>
                      <a:r>
                        <a:rPr lang="fr-CH" sz="1200" u="none" strike="noStrike">
                          <a:effectLst/>
                        </a:rPr>
                        <a:t>Tsugami np Swiss </a:t>
                      </a:r>
                      <a:endParaRPr lang="fr-CH" sz="1200" b="1" i="0" u="none" strike="noStrike">
                        <a:solidFill>
                          <a:srgbClr val="000000"/>
                        </a:solidFill>
                        <a:effectLst/>
                        <a:latin typeface="Arial Narrow" panose="020B0606020202030204" pitchFamily="34" charset="0"/>
                      </a:endParaRPr>
                    </a:p>
                  </a:txBody>
                  <a:tcPr marL="4763" marR="4763" marT="4763" marB="0" anchor="b"/>
                </a:tc>
                <a:tc>
                  <a:txBody>
                    <a:bodyPr/>
                    <a:lstStyle/>
                    <a:p>
                      <a:pPr algn="ctr" fontAlgn="b"/>
                      <a:r>
                        <a:rPr lang="fr-CH" sz="1200" u="none" strike="noStrike">
                          <a:effectLst/>
                        </a:rPr>
                        <a:t>96</a:t>
                      </a:r>
                      <a:endParaRPr lang="fr-CH" sz="1200" b="1" i="0" u="none" strike="noStrike">
                        <a:solidFill>
                          <a:srgbClr val="000000"/>
                        </a:solidFill>
                        <a:effectLst/>
                        <a:latin typeface="Arial Narrow" panose="020B0606020202030204" pitchFamily="34" charset="0"/>
                      </a:endParaRPr>
                    </a:p>
                  </a:txBody>
                  <a:tcPr marL="4763" marR="4763" marT="4763" marB="0" anchor="b"/>
                </a:tc>
                <a:tc>
                  <a:txBody>
                    <a:bodyPr/>
                    <a:lstStyle/>
                    <a:p>
                      <a:pPr algn="ctr" fontAlgn="b"/>
                      <a:r>
                        <a:rPr lang="fr-CH" sz="1200" u="none" strike="noStrike" dirty="0">
                          <a:effectLst/>
                        </a:rPr>
                        <a:t>1.1</a:t>
                      </a:r>
                      <a:endParaRPr lang="fr-CH" sz="1200" b="1" i="0" u="none" strike="noStrike" dirty="0">
                        <a:solidFill>
                          <a:srgbClr val="FFFFFF"/>
                        </a:solidFill>
                        <a:effectLst/>
                        <a:latin typeface="Arial Narrow" panose="020B0606020202030204" pitchFamily="34" charset="0"/>
                      </a:endParaRPr>
                    </a:p>
                  </a:txBody>
                  <a:tcPr marL="4763" marR="4763" marT="4763" marB="0" anchor="b"/>
                </a:tc>
                <a:tc>
                  <a:txBody>
                    <a:bodyPr/>
                    <a:lstStyle/>
                    <a:p>
                      <a:pPr marL="0" algn="ctr" defTabSz="914400" rtl="0" eaLnBrk="1" fontAlgn="b" latinLnBrk="0" hangingPunct="1"/>
                      <a:r>
                        <a:rPr lang="fr-CH" sz="1200" u="none" strike="noStrike" kern="1200" dirty="0">
                          <a:solidFill>
                            <a:schemeClr val="dk1"/>
                          </a:solidFill>
                          <a:effectLst/>
                          <a:latin typeface="+mn-lt"/>
                          <a:ea typeface="+mn-ea"/>
                          <a:cs typeface="+mn-cs"/>
                        </a:rPr>
                        <a:t>Machine</a:t>
                      </a:r>
                    </a:p>
                  </a:txBody>
                  <a:tcPr marL="4763" marR="4763" marT="4763" marB="0" anchor="b"/>
                </a:tc>
                <a:extLst>
                  <a:ext uri="{0D108BD9-81ED-4DB2-BD59-A6C34878D82A}">
                    <a16:rowId xmlns:a16="http://schemas.microsoft.com/office/drawing/2014/main" val="75606728"/>
                  </a:ext>
                </a:extLst>
              </a:tr>
              <a:tr h="195580">
                <a:tc>
                  <a:txBody>
                    <a:bodyPr/>
                    <a:lstStyle/>
                    <a:p>
                      <a:pPr algn="l" fontAlgn="b"/>
                      <a:r>
                        <a:rPr lang="fr-CH" sz="1200" u="none" strike="noStrike">
                          <a:effectLst/>
                        </a:rPr>
                        <a:t>Walter Meier (Fertigunglösungen) AG</a:t>
                      </a:r>
                      <a:endParaRPr lang="fr-CH" sz="1200" b="1" i="0" u="none" strike="noStrike">
                        <a:solidFill>
                          <a:srgbClr val="000000"/>
                        </a:solidFill>
                        <a:effectLst/>
                        <a:latin typeface="Arial Narrow" panose="020B0606020202030204" pitchFamily="34" charset="0"/>
                      </a:endParaRPr>
                    </a:p>
                  </a:txBody>
                  <a:tcPr marL="4763" marR="4763" marT="4763" marB="0" anchor="b"/>
                </a:tc>
                <a:tc>
                  <a:txBody>
                    <a:bodyPr/>
                    <a:lstStyle/>
                    <a:p>
                      <a:pPr algn="ctr" fontAlgn="b"/>
                      <a:r>
                        <a:rPr lang="fr-CH" sz="1200" u="none" strike="noStrike">
                          <a:effectLst/>
                        </a:rPr>
                        <a:t>96</a:t>
                      </a:r>
                      <a:endParaRPr lang="fr-CH" sz="1200" b="1" i="0" u="none" strike="noStrike">
                        <a:solidFill>
                          <a:srgbClr val="000000"/>
                        </a:solidFill>
                        <a:effectLst/>
                        <a:latin typeface="Arial Narrow" panose="020B0606020202030204" pitchFamily="34" charset="0"/>
                      </a:endParaRPr>
                    </a:p>
                  </a:txBody>
                  <a:tcPr marL="4763" marR="4763" marT="4763" marB="0" anchor="b"/>
                </a:tc>
                <a:tc>
                  <a:txBody>
                    <a:bodyPr/>
                    <a:lstStyle/>
                    <a:p>
                      <a:pPr algn="ctr" fontAlgn="b"/>
                      <a:r>
                        <a:rPr lang="fr-CH" sz="1200" u="none" strike="noStrike" dirty="0">
                          <a:effectLst/>
                        </a:rPr>
                        <a:t>1.1</a:t>
                      </a:r>
                      <a:endParaRPr lang="fr-CH" sz="1200" b="1" i="0" u="none" strike="noStrike" dirty="0">
                        <a:solidFill>
                          <a:srgbClr val="FFFFFF"/>
                        </a:solidFill>
                        <a:effectLst/>
                        <a:latin typeface="Arial Narrow" panose="020B0606020202030204" pitchFamily="34" charset="0"/>
                      </a:endParaRPr>
                    </a:p>
                  </a:txBody>
                  <a:tcPr marL="4763" marR="4763" marT="4763" marB="0" anchor="b"/>
                </a:tc>
                <a:tc>
                  <a:txBody>
                    <a:bodyPr/>
                    <a:lstStyle/>
                    <a:p>
                      <a:pPr marL="0" algn="ctr" defTabSz="914400" rtl="0" eaLnBrk="1" fontAlgn="b" latinLnBrk="0" hangingPunct="1"/>
                      <a:r>
                        <a:rPr lang="fr-CH" sz="1200" u="none" strike="noStrike" kern="1200" dirty="0">
                          <a:solidFill>
                            <a:schemeClr val="dk1"/>
                          </a:solidFill>
                          <a:effectLst/>
                          <a:latin typeface="+mn-lt"/>
                          <a:ea typeface="+mn-ea"/>
                          <a:cs typeface="+mn-cs"/>
                        </a:rPr>
                        <a:t>Machine</a:t>
                      </a:r>
                    </a:p>
                  </a:txBody>
                  <a:tcPr marL="4763" marR="4763" marT="4763" marB="0" anchor="b"/>
                </a:tc>
                <a:extLst>
                  <a:ext uri="{0D108BD9-81ED-4DB2-BD59-A6C34878D82A}">
                    <a16:rowId xmlns:a16="http://schemas.microsoft.com/office/drawing/2014/main" val="1699523080"/>
                  </a:ext>
                </a:extLst>
              </a:tr>
              <a:tr h="195580">
                <a:tc>
                  <a:txBody>
                    <a:bodyPr/>
                    <a:lstStyle/>
                    <a:p>
                      <a:pPr algn="l" fontAlgn="b"/>
                      <a:r>
                        <a:rPr lang="fr-CH" sz="1200" u="none" strike="noStrike" dirty="0" err="1">
                          <a:effectLst/>
                        </a:rPr>
                        <a:t>Suvema</a:t>
                      </a:r>
                      <a:r>
                        <a:rPr lang="fr-CH" sz="1200" u="none" strike="noStrike" dirty="0">
                          <a:effectLst/>
                        </a:rPr>
                        <a:t> AG</a:t>
                      </a:r>
                      <a:endParaRPr lang="fr-CH" sz="1200" b="1" i="0" u="none" strike="noStrike" dirty="0">
                        <a:solidFill>
                          <a:srgbClr val="000000"/>
                        </a:solidFill>
                        <a:effectLst/>
                        <a:latin typeface="Arial Narrow" panose="020B0606020202030204" pitchFamily="34" charset="0"/>
                      </a:endParaRPr>
                    </a:p>
                  </a:txBody>
                  <a:tcPr marL="4763" marR="4763" marT="4763" marB="0" anchor="b"/>
                </a:tc>
                <a:tc>
                  <a:txBody>
                    <a:bodyPr/>
                    <a:lstStyle/>
                    <a:p>
                      <a:pPr algn="ctr" fontAlgn="b"/>
                      <a:r>
                        <a:rPr lang="fr-CH" sz="1200" u="none" strike="noStrike">
                          <a:effectLst/>
                        </a:rPr>
                        <a:t>80</a:t>
                      </a:r>
                      <a:endParaRPr lang="fr-CH" sz="1200" b="1" i="0" u="none" strike="noStrike">
                        <a:solidFill>
                          <a:srgbClr val="000000"/>
                        </a:solidFill>
                        <a:effectLst/>
                        <a:latin typeface="Arial Narrow" panose="020B0606020202030204" pitchFamily="34" charset="0"/>
                      </a:endParaRPr>
                    </a:p>
                  </a:txBody>
                  <a:tcPr marL="4763" marR="4763" marT="4763" marB="0" anchor="b"/>
                </a:tc>
                <a:tc>
                  <a:txBody>
                    <a:bodyPr/>
                    <a:lstStyle/>
                    <a:p>
                      <a:pPr algn="ctr" fontAlgn="b"/>
                      <a:r>
                        <a:rPr lang="fr-CH" sz="1200" u="none" strike="noStrike" dirty="0">
                          <a:effectLst/>
                        </a:rPr>
                        <a:t>1.1</a:t>
                      </a:r>
                      <a:endParaRPr lang="fr-CH" sz="1200" b="1" i="0" u="none" strike="noStrike" dirty="0">
                        <a:solidFill>
                          <a:srgbClr val="FFFFFF"/>
                        </a:solidFill>
                        <a:effectLst/>
                        <a:latin typeface="Arial Narrow" panose="020B0606020202030204" pitchFamily="34" charset="0"/>
                      </a:endParaRPr>
                    </a:p>
                  </a:txBody>
                  <a:tcPr marL="4763" marR="4763" marT="4763" marB="0" anchor="b"/>
                </a:tc>
                <a:tc>
                  <a:txBody>
                    <a:bodyPr/>
                    <a:lstStyle/>
                    <a:p>
                      <a:pPr marL="0" algn="ctr" defTabSz="914400" rtl="0" eaLnBrk="1" fontAlgn="b" latinLnBrk="0" hangingPunct="1"/>
                      <a:r>
                        <a:rPr lang="fr-CH" sz="1200" u="none" strike="noStrike" kern="1200" dirty="0">
                          <a:solidFill>
                            <a:schemeClr val="dk1"/>
                          </a:solidFill>
                          <a:effectLst/>
                          <a:latin typeface="+mn-lt"/>
                          <a:ea typeface="+mn-ea"/>
                          <a:cs typeface="+mn-cs"/>
                        </a:rPr>
                        <a:t>Machine</a:t>
                      </a:r>
                    </a:p>
                  </a:txBody>
                  <a:tcPr marL="4763" marR="4763" marT="4763" marB="0" anchor="b"/>
                </a:tc>
                <a:extLst>
                  <a:ext uri="{0D108BD9-81ED-4DB2-BD59-A6C34878D82A}">
                    <a16:rowId xmlns:a16="http://schemas.microsoft.com/office/drawing/2014/main" val="3730716213"/>
                  </a:ext>
                </a:extLst>
              </a:tr>
              <a:tr h="195580">
                <a:tc>
                  <a:txBody>
                    <a:bodyPr/>
                    <a:lstStyle/>
                    <a:p>
                      <a:pPr algn="l" fontAlgn="b"/>
                      <a:r>
                        <a:rPr lang="fr-CH" sz="1200" u="none" strike="noStrike">
                          <a:effectLst/>
                        </a:rPr>
                        <a:t>LNS SA</a:t>
                      </a:r>
                      <a:endParaRPr lang="fr-CH" sz="1200" b="1" i="0" u="none" strike="noStrike">
                        <a:solidFill>
                          <a:srgbClr val="000000"/>
                        </a:solidFill>
                        <a:effectLst/>
                        <a:latin typeface="Arial Narrow" panose="020B0606020202030204" pitchFamily="34" charset="0"/>
                      </a:endParaRPr>
                    </a:p>
                  </a:txBody>
                  <a:tcPr marL="4763" marR="4763" marT="4763" marB="0" anchor="b"/>
                </a:tc>
                <a:tc>
                  <a:txBody>
                    <a:bodyPr/>
                    <a:lstStyle/>
                    <a:p>
                      <a:pPr algn="ctr" fontAlgn="b"/>
                      <a:r>
                        <a:rPr lang="fr-CH" sz="1200" u="none" strike="noStrike">
                          <a:effectLst/>
                        </a:rPr>
                        <a:t>76</a:t>
                      </a:r>
                      <a:endParaRPr lang="fr-CH" sz="1200" b="1" i="0" u="none" strike="noStrike">
                        <a:solidFill>
                          <a:srgbClr val="000000"/>
                        </a:solidFill>
                        <a:effectLst/>
                        <a:latin typeface="Arial Narrow" panose="020B0606020202030204" pitchFamily="34" charset="0"/>
                      </a:endParaRPr>
                    </a:p>
                  </a:txBody>
                  <a:tcPr marL="4763" marR="4763" marT="4763" marB="0" anchor="b"/>
                </a:tc>
                <a:tc>
                  <a:txBody>
                    <a:bodyPr/>
                    <a:lstStyle/>
                    <a:p>
                      <a:pPr algn="ctr" fontAlgn="b"/>
                      <a:r>
                        <a:rPr lang="fr-CH" sz="1200" u="none" strike="noStrike" dirty="0">
                          <a:effectLst/>
                        </a:rPr>
                        <a:t>1.1</a:t>
                      </a:r>
                      <a:endParaRPr lang="fr-CH" sz="1200" b="1" i="0" u="none" strike="noStrike" dirty="0">
                        <a:solidFill>
                          <a:srgbClr val="FFFFFF"/>
                        </a:solidFill>
                        <a:effectLst/>
                        <a:latin typeface="Arial Narrow" panose="020B0606020202030204" pitchFamily="34" charset="0"/>
                      </a:endParaRPr>
                    </a:p>
                  </a:txBody>
                  <a:tcPr marL="4763" marR="4763" marT="4763" marB="0" anchor="b"/>
                </a:tc>
                <a:tc>
                  <a:txBody>
                    <a:bodyPr/>
                    <a:lstStyle/>
                    <a:p>
                      <a:pPr marL="0" algn="ctr" defTabSz="914400" rtl="0" eaLnBrk="1" fontAlgn="b" latinLnBrk="0" hangingPunct="1"/>
                      <a:r>
                        <a:rPr lang="fr-CH" sz="1200" u="none" strike="noStrike" kern="1200" dirty="0">
                          <a:solidFill>
                            <a:schemeClr val="dk1"/>
                          </a:solidFill>
                          <a:effectLst/>
                          <a:latin typeface="+mn-lt"/>
                          <a:ea typeface="+mn-ea"/>
                          <a:cs typeface="+mn-cs"/>
                        </a:rPr>
                        <a:t>Périphériques</a:t>
                      </a:r>
                    </a:p>
                  </a:txBody>
                  <a:tcPr marL="4763" marR="4763" marT="4763" marB="0" anchor="b"/>
                </a:tc>
                <a:extLst>
                  <a:ext uri="{0D108BD9-81ED-4DB2-BD59-A6C34878D82A}">
                    <a16:rowId xmlns:a16="http://schemas.microsoft.com/office/drawing/2014/main" val="3551247100"/>
                  </a:ext>
                </a:extLst>
              </a:tr>
              <a:tr h="195580">
                <a:tc>
                  <a:txBody>
                    <a:bodyPr/>
                    <a:lstStyle/>
                    <a:p>
                      <a:pPr algn="l" fontAlgn="b"/>
                      <a:r>
                        <a:rPr lang="fr-CH" sz="1200" u="none" strike="noStrike" dirty="0">
                          <a:effectLst/>
                        </a:rPr>
                        <a:t>Schaublin Machines SA</a:t>
                      </a:r>
                      <a:endParaRPr lang="fr-CH" sz="1200" b="1" i="0" u="none" strike="noStrike" dirty="0">
                        <a:solidFill>
                          <a:srgbClr val="000000"/>
                        </a:solidFill>
                        <a:effectLst/>
                        <a:latin typeface="Arial Narrow" panose="020B0606020202030204" pitchFamily="34" charset="0"/>
                      </a:endParaRPr>
                    </a:p>
                  </a:txBody>
                  <a:tcPr marL="4763" marR="4763" marT="4763" marB="0" anchor="b"/>
                </a:tc>
                <a:tc>
                  <a:txBody>
                    <a:bodyPr/>
                    <a:lstStyle/>
                    <a:p>
                      <a:pPr algn="ctr" fontAlgn="b"/>
                      <a:r>
                        <a:rPr lang="fr-CH" sz="1200" u="none" strike="noStrike">
                          <a:effectLst/>
                        </a:rPr>
                        <a:t>72</a:t>
                      </a:r>
                      <a:endParaRPr lang="fr-CH" sz="1200" b="1" i="0" u="none" strike="noStrike">
                        <a:solidFill>
                          <a:srgbClr val="000000"/>
                        </a:solidFill>
                        <a:effectLst/>
                        <a:latin typeface="Arial Narrow" panose="020B0606020202030204" pitchFamily="34" charset="0"/>
                      </a:endParaRPr>
                    </a:p>
                  </a:txBody>
                  <a:tcPr marL="4763" marR="4763" marT="4763" marB="0" anchor="b"/>
                </a:tc>
                <a:tc>
                  <a:txBody>
                    <a:bodyPr/>
                    <a:lstStyle/>
                    <a:p>
                      <a:pPr algn="ctr" fontAlgn="b"/>
                      <a:r>
                        <a:rPr lang="fr-CH" sz="1200" u="none" strike="noStrike" dirty="0">
                          <a:effectLst/>
                        </a:rPr>
                        <a:t>1.1</a:t>
                      </a:r>
                      <a:endParaRPr lang="fr-CH" sz="1200" b="1" i="0" u="none" strike="noStrike" dirty="0">
                        <a:solidFill>
                          <a:srgbClr val="FFFFFF"/>
                        </a:solidFill>
                        <a:effectLst/>
                        <a:latin typeface="Arial Narrow" panose="020B0606020202030204" pitchFamily="34" charset="0"/>
                      </a:endParaRPr>
                    </a:p>
                  </a:txBody>
                  <a:tcPr marL="4763" marR="4763" marT="4763" marB="0" anchor="b"/>
                </a:tc>
                <a:tc>
                  <a:txBody>
                    <a:bodyPr/>
                    <a:lstStyle/>
                    <a:p>
                      <a:pPr marL="0" algn="ctr" defTabSz="914400" rtl="0" eaLnBrk="1" fontAlgn="b" latinLnBrk="0" hangingPunct="1"/>
                      <a:r>
                        <a:rPr lang="fr-CH" sz="1200" u="none" strike="noStrike" kern="1200" dirty="0">
                          <a:solidFill>
                            <a:schemeClr val="dk1"/>
                          </a:solidFill>
                          <a:effectLst/>
                          <a:latin typeface="+mn-lt"/>
                          <a:ea typeface="+mn-ea"/>
                          <a:cs typeface="+mn-cs"/>
                        </a:rPr>
                        <a:t>Machine</a:t>
                      </a:r>
                    </a:p>
                  </a:txBody>
                  <a:tcPr marL="4763" marR="4763" marT="4763" marB="0" anchor="b"/>
                </a:tc>
                <a:extLst>
                  <a:ext uri="{0D108BD9-81ED-4DB2-BD59-A6C34878D82A}">
                    <a16:rowId xmlns:a16="http://schemas.microsoft.com/office/drawing/2014/main" val="1004814483"/>
                  </a:ext>
                </a:extLst>
              </a:tr>
              <a:tr h="195580">
                <a:tc>
                  <a:txBody>
                    <a:bodyPr/>
                    <a:lstStyle/>
                    <a:p>
                      <a:pPr algn="l" fontAlgn="b"/>
                      <a:r>
                        <a:rPr lang="fr-CH" sz="1200" u="none" strike="noStrike">
                          <a:effectLst/>
                        </a:rPr>
                        <a:t>Tornos SA</a:t>
                      </a:r>
                      <a:endParaRPr lang="fr-CH" sz="1200" b="1" i="0" u="none" strike="noStrike">
                        <a:solidFill>
                          <a:srgbClr val="000000"/>
                        </a:solidFill>
                        <a:effectLst/>
                        <a:latin typeface="Arial Narrow" panose="020B0606020202030204" pitchFamily="34" charset="0"/>
                      </a:endParaRPr>
                    </a:p>
                  </a:txBody>
                  <a:tcPr marL="4763" marR="4763" marT="4763" marB="0" anchor="b"/>
                </a:tc>
                <a:tc>
                  <a:txBody>
                    <a:bodyPr/>
                    <a:lstStyle/>
                    <a:p>
                      <a:pPr algn="ctr" fontAlgn="b"/>
                      <a:r>
                        <a:rPr lang="fr-CH" sz="1200" u="none" strike="noStrike">
                          <a:effectLst/>
                        </a:rPr>
                        <a:t>72</a:t>
                      </a:r>
                      <a:endParaRPr lang="fr-CH" sz="1200" b="1" i="0" u="none" strike="noStrike">
                        <a:solidFill>
                          <a:srgbClr val="000000"/>
                        </a:solidFill>
                        <a:effectLst/>
                        <a:latin typeface="Arial Narrow" panose="020B0606020202030204" pitchFamily="34" charset="0"/>
                      </a:endParaRPr>
                    </a:p>
                  </a:txBody>
                  <a:tcPr marL="4763" marR="4763" marT="4763" marB="0" anchor="b"/>
                </a:tc>
                <a:tc>
                  <a:txBody>
                    <a:bodyPr/>
                    <a:lstStyle/>
                    <a:p>
                      <a:pPr algn="ctr" fontAlgn="b"/>
                      <a:r>
                        <a:rPr lang="fr-CH" sz="1200" u="none" strike="noStrike" dirty="0">
                          <a:effectLst/>
                        </a:rPr>
                        <a:t>1.1</a:t>
                      </a:r>
                      <a:endParaRPr lang="fr-CH" sz="1200" b="1" i="0" u="none" strike="noStrike" dirty="0">
                        <a:solidFill>
                          <a:srgbClr val="FFFFFF"/>
                        </a:solidFill>
                        <a:effectLst/>
                        <a:latin typeface="Arial Narrow" panose="020B0606020202030204" pitchFamily="34" charset="0"/>
                      </a:endParaRPr>
                    </a:p>
                  </a:txBody>
                  <a:tcPr marL="4763" marR="4763" marT="4763" marB="0" anchor="b"/>
                </a:tc>
                <a:tc>
                  <a:txBody>
                    <a:bodyPr/>
                    <a:lstStyle/>
                    <a:p>
                      <a:pPr marL="0" algn="ctr" defTabSz="914400" rtl="0" eaLnBrk="1" fontAlgn="b" latinLnBrk="0" hangingPunct="1"/>
                      <a:r>
                        <a:rPr lang="fr-CH" sz="1200" u="none" strike="noStrike" kern="1200" dirty="0">
                          <a:solidFill>
                            <a:schemeClr val="dk1"/>
                          </a:solidFill>
                          <a:effectLst/>
                          <a:latin typeface="+mn-lt"/>
                          <a:ea typeface="+mn-ea"/>
                          <a:cs typeface="+mn-cs"/>
                        </a:rPr>
                        <a:t>Machine</a:t>
                      </a:r>
                    </a:p>
                  </a:txBody>
                  <a:tcPr marL="4763" marR="4763" marT="4763" marB="0" anchor="b"/>
                </a:tc>
                <a:extLst>
                  <a:ext uri="{0D108BD9-81ED-4DB2-BD59-A6C34878D82A}">
                    <a16:rowId xmlns:a16="http://schemas.microsoft.com/office/drawing/2014/main" val="3133988700"/>
                  </a:ext>
                </a:extLst>
              </a:tr>
              <a:tr h="195580">
                <a:tc>
                  <a:txBody>
                    <a:bodyPr/>
                    <a:lstStyle/>
                    <a:p>
                      <a:pPr algn="l" fontAlgn="b"/>
                      <a:r>
                        <a:rPr lang="fr-CH" sz="1200" u="none" strike="noStrike">
                          <a:effectLst/>
                        </a:rPr>
                        <a:t>Willemin-Macodel SA</a:t>
                      </a:r>
                      <a:endParaRPr lang="fr-CH" sz="1200" b="1" i="0" u="none" strike="noStrike">
                        <a:solidFill>
                          <a:srgbClr val="000000"/>
                        </a:solidFill>
                        <a:effectLst/>
                        <a:latin typeface="Arial Narrow" panose="020B0606020202030204" pitchFamily="34" charset="0"/>
                      </a:endParaRPr>
                    </a:p>
                  </a:txBody>
                  <a:tcPr marL="4763" marR="4763" marT="4763" marB="0" anchor="b"/>
                </a:tc>
                <a:tc>
                  <a:txBody>
                    <a:bodyPr/>
                    <a:lstStyle/>
                    <a:p>
                      <a:pPr algn="ctr" fontAlgn="b"/>
                      <a:r>
                        <a:rPr lang="fr-CH" sz="1200" u="none" strike="noStrike">
                          <a:effectLst/>
                        </a:rPr>
                        <a:t>72</a:t>
                      </a:r>
                      <a:endParaRPr lang="fr-CH" sz="1200" b="1" i="0" u="none" strike="noStrike">
                        <a:solidFill>
                          <a:srgbClr val="000000"/>
                        </a:solidFill>
                        <a:effectLst/>
                        <a:latin typeface="Arial Narrow" panose="020B0606020202030204" pitchFamily="34" charset="0"/>
                      </a:endParaRPr>
                    </a:p>
                  </a:txBody>
                  <a:tcPr marL="4763" marR="4763" marT="4763" marB="0" anchor="b"/>
                </a:tc>
                <a:tc>
                  <a:txBody>
                    <a:bodyPr/>
                    <a:lstStyle/>
                    <a:p>
                      <a:pPr algn="ctr" fontAlgn="b"/>
                      <a:r>
                        <a:rPr lang="fr-CH" sz="1200" u="none" strike="noStrike" dirty="0">
                          <a:effectLst/>
                        </a:rPr>
                        <a:t>1.1</a:t>
                      </a:r>
                      <a:endParaRPr lang="fr-CH" sz="1200" b="1" i="0" u="none" strike="noStrike" dirty="0">
                        <a:solidFill>
                          <a:srgbClr val="FFFFFF"/>
                        </a:solidFill>
                        <a:effectLst/>
                        <a:latin typeface="Arial Narrow" panose="020B0606020202030204" pitchFamily="34" charset="0"/>
                      </a:endParaRPr>
                    </a:p>
                  </a:txBody>
                  <a:tcPr marL="4763" marR="4763" marT="4763" marB="0" anchor="b"/>
                </a:tc>
                <a:tc>
                  <a:txBody>
                    <a:bodyPr/>
                    <a:lstStyle/>
                    <a:p>
                      <a:pPr marL="0" algn="ctr" defTabSz="914400" rtl="0" eaLnBrk="1" fontAlgn="b" latinLnBrk="0" hangingPunct="1"/>
                      <a:r>
                        <a:rPr lang="fr-CH" sz="1200" u="none" strike="noStrike" kern="1200" dirty="0">
                          <a:solidFill>
                            <a:schemeClr val="dk1"/>
                          </a:solidFill>
                          <a:effectLst/>
                          <a:latin typeface="+mn-lt"/>
                          <a:ea typeface="+mn-ea"/>
                          <a:cs typeface="+mn-cs"/>
                        </a:rPr>
                        <a:t>Machine</a:t>
                      </a:r>
                    </a:p>
                  </a:txBody>
                  <a:tcPr marL="4763" marR="4763" marT="4763" marB="0" anchor="b"/>
                </a:tc>
                <a:extLst>
                  <a:ext uri="{0D108BD9-81ED-4DB2-BD59-A6C34878D82A}">
                    <a16:rowId xmlns:a16="http://schemas.microsoft.com/office/drawing/2014/main" val="1481534278"/>
                  </a:ext>
                </a:extLst>
              </a:tr>
              <a:tr h="195580">
                <a:tc>
                  <a:txBody>
                    <a:bodyPr/>
                    <a:lstStyle/>
                    <a:p>
                      <a:pPr algn="l" fontAlgn="b"/>
                      <a:r>
                        <a:rPr lang="fr-CH" sz="1200" u="none" strike="noStrike" dirty="0">
                          <a:effectLst/>
                        </a:rPr>
                        <a:t>Lambert-</a:t>
                      </a:r>
                      <a:r>
                        <a:rPr lang="fr-CH" sz="1200" u="none" strike="noStrike" dirty="0" err="1">
                          <a:effectLst/>
                        </a:rPr>
                        <a:t>Wahli</a:t>
                      </a:r>
                      <a:r>
                        <a:rPr lang="fr-CH" sz="1200" u="none" strike="noStrike" dirty="0">
                          <a:effectLst/>
                        </a:rPr>
                        <a:t> AG</a:t>
                      </a:r>
                      <a:endParaRPr lang="fr-CH" sz="1200" b="1" i="0" u="none" strike="noStrike" dirty="0">
                        <a:solidFill>
                          <a:srgbClr val="000000"/>
                        </a:solidFill>
                        <a:effectLst/>
                        <a:latin typeface="Arial Narrow" panose="020B0606020202030204" pitchFamily="34" charset="0"/>
                      </a:endParaRPr>
                    </a:p>
                  </a:txBody>
                  <a:tcPr marL="4763" marR="4763" marT="4763" marB="0" anchor="b"/>
                </a:tc>
                <a:tc>
                  <a:txBody>
                    <a:bodyPr/>
                    <a:lstStyle/>
                    <a:p>
                      <a:pPr algn="ctr" fontAlgn="b"/>
                      <a:r>
                        <a:rPr lang="fr-CH" sz="1200" u="none" strike="noStrike" dirty="0">
                          <a:effectLst/>
                        </a:rPr>
                        <a:t>66</a:t>
                      </a:r>
                      <a:endParaRPr lang="fr-CH" sz="1200" b="1" i="0" u="none" strike="noStrike" dirty="0">
                        <a:solidFill>
                          <a:srgbClr val="000000"/>
                        </a:solidFill>
                        <a:effectLst/>
                        <a:latin typeface="Arial Narrow" panose="020B0606020202030204" pitchFamily="34" charset="0"/>
                      </a:endParaRPr>
                    </a:p>
                  </a:txBody>
                  <a:tcPr marL="4763" marR="4763" marT="4763" marB="0" anchor="b"/>
                </a:tc>
                <a:tc>
                  <a:txBody>
                    <a:bodyPr/>
                    <a:lstStyle/>
                    <a:p>
                      <a:pPr algn="ctr" fontAlgn="b"/>
                      <a:r>
                        <a:rPr lang="fr-CH" sz="1200" u="none" strike="noStrike" dirty="0">
                          <a:effectLst/>
                        </a:rPr>
                        <a:t>1.0</a:t>
                      </a:r>
                      <a:endParaRPr lang="fr-CH" sz="1200" b="1" i="0" u="none" strike="noStrike" dirty="0">
                        <a:solidFill>
                          <a:srgbClr val="FFFFFF"/>
                        </a:solidFill>
                        <a:effectLst/>
                        <a:latin typeface="Arial Narrow" panose="020B0606020202030204" pitchFamily="34" charset="0"/>
                      </a:endParaRPr>
                    </a:p>
                  </a:txBody>
                  <a:tcPr marL="4763" marR="4763" marT="4763" marB="0" anchor="b"/>
                </a:tc>
                <a:tc>
                  <a:txBody>
                    <a:bodyPr/>
                    <a:lstStyle/>
                    <a:p>
                      <a:pPr marL="0" algn="ctr" defTabSz="914400" rtl="0" eaLnBrk="1" fontAlgn="b" latinLnBrk="0" hangingPunct="1"/>
                      <a:r>
                        <a:rPr lang="fr-CH" sz="1200" u="none" strike="noStrike" kern="1200" dirty="0">
                          <a:solidFill>
                            <a:schemeClr val="dk1"/>
                          </a:solidFill>
                          <a:effectLst/>
                          <a:latin typeface="+mn-lt"/>
                          <a:ea typeface="+mn-ea"/>
                          <a:cs typeface="+mn-cs"/>
                        </a:rPr>
                        <a:t>Machine</a:t>
                      </a:r>
                    </a:p>
                  </a:txBody>
                  <a:tcPr marL="4763" marR="4763" marT="4763" marB="0" anchor="b"/>
                </a:tc>
                <a:extLst>
                  <a:ext uri="{0D108BD9-81ED-4DB2-BD59-A6C34878D82A}">
                    <a16:rowId xmlns:a16="http://schemas.microsoft.com/office/drawing/2014/main" val="3777980559"/>
                  </a:ext>
                </a:extLst>
              </a:tr>
              <a:tr h="190500">
                <a:tc>
                  <a:txBody>
                    <a:bodyPr/>
                    <a:lstStyle/>
                    <a:p>
                      <a:pPr algn="l" fontAlgn="ctr"/>
                      <a:r>
                        <a:rPr lang="fr-CH" sz="1200" u="none" strike="noStrike">
                          <a:effectLst/>
                        </a:rPr>
                        <a:t>Affolter Technologies SA</a:t>
                      </a:r>
                      <a:endParaRPr lang="fr-CH" sz="1200" b="1" i="0" u="none" strike="noStrike">
                        <a:solidFill>
                          <a:srgbClr val="000000"/>
                        </a:solidFill>
                        <a:effectLst/>
                        <a:latin typeface="Arial Narrow" panose="020B0606020202030204" pitchFamily="34" charset="0"/>
                      </a:endParaRPr>
                    </a:p>
                  </a:txBody>
                  <a:tcPr marL="4763" marR="4763" marT="4763" marB="0" anchor="ctr"/>
                </a:tc>
                <a:tc>
                  <a:txBody>
                    <a:bodyPr/>
                    <a:lstStyle/>
                    <a:p>
                      <a:pPr algn="ctr" fontAlgn="ctr"/>
                      <a:r>
                        <a:rPr lang="fr-CH" sz="1200" u="none" strike="noStrike">
                          <a:effectLst/>
                        </a:rPr>
                        <a:t>64</a:t>
                      </a:r>
                      <a:endParaRPr lang="fr-CH" sz="1200" b="1" i="0" u="none" strike="noStrike">
                        <a:solidFill>
                          <a:srgbClr val="000000"/>
                        </a:solidFill>
                        <a:effectLst/>
                        <a:latin typeface="Arial Narrow" panose="020B0606020202030204" pitchFamily="34" charset="0"/>
                      </a:endParaRPr>
                    </a:p>
                  </a:txBody>
                  <a:tcPr marL="4763" marR="4763" marT="4763" marB="0" anchor="ctr"/>
                </a:tc>
                <a:tc>
                  <a:txBody>
                    <a:bodyPr/>
                    <a:lstStyle/>
                    <a:p>
                      <a:pPr algn="ctr" fontAlgn="ctr"/>
                      <a:r>
                        <a:rPr lang="fr-CH" sz="1200" u="none" strike="noStrike" dirty="0">
                          <a:effectLst/>
                        </a:rPr>
                        <a:t>1.1</a:t>
                      </a:r>
                      <a:endParaRPr lang="fr-CH" sz="1200" b="1" i="0" u="none" strike="noStrike" dirty="0">
                        <a:solidFill>
                          <a:srgbClr val="FFFFFF"/>
                        </a:solidFill>
                        <a:effectLst/>
                        <a:latin typeface="Arial Narrow" panose="020B0606020202030204" pitchFamily="34" charset="0"/>
                      </a:endParaRPr>
                    </a:p>
                  </a:txBody>
                  <a:tcPr marL="4763" marR="4763" marT="4763" marB="0" anchor="ctr"/>
                </a:tc>
                <a:tc>
                  <a:txBody>
                    <a:bodyPr/>
                    <a:lstStyle/>
                    <a:p>
                      <a:pPr marL="0" algn="ctr" defTabSz="914400" rtl="0" eaLnBrk="1" fontAlgn="b" latinLnBrk="0" hangingPunct="1"/>
                      <a:r>
                        <a:rPr lang="fr-CH" sz="1200" u="none" strike="noStrike" kern="1200" dirty="0">
                          <a:solidFill>
                            <a:schemeClr val="dk1"/>
                          </a:solidFill>
                          <a:effectLst/>
                          <a:latin typeface="+mn-lt"/>
                          <a:ea typeface="+mn-ea"/>
                          <a:cs typeface="+mn-cs"/>
                        </a:rPr>
                        <a:t>Machine</a:t>
                      </a:r>
                    </a:p>
                  </a:txBody>
                  <a:tcPr marL="4763" marR="4763" marT="4763" marB="0" anchor="ctr"/>
                </a:tc>
                <a:extLst>
                  <a:ext uri="{0D108BD9-81ED-4DB2-BD59-A6C34878D82A}">
                    <a16:rowId xmlns:a16="http://schemas.microsoft.com/office/drawing/2014/main" val="2891896859"/>
                  </a:ext>
                </a:extLst>
              </a:tr>
              <a:tr h="195580">
                <a:tc>
                  <a:txBody>
                    <a:bodyPr/>
                    <a:lstStyle/>
                    <a:p>
                      <a:pPr algn="l" fontAlgn="b"/>
                      <a:r>
                        <a:rPr lang="fr-CH" sz="1200" u="none" strike="noStrike">
                          <a:effectLst/>
                        </a:rPr>
                        <a:t>Fleury SA</a:t>
                      </a:r>
                      <a:endParaRPr lang="fr-CH" sz="1200" b="1" i="0" u="none" strike="noStrike">
                        <a:solidFill>
                          <a:srgbClr val="000000"/>
                        </a:solidFill>
                        <a:effectLst/>
                        <a:latin typeface="Arial Narrow" panose="020B0606020202030204" pitchFamily="34" charset="0"/>
                      </a:endParaRPr>
                    </a:p>
                  </a:txBody>
                  <a:tcPr marL="4763" marR="4763" marT="4763" marB="0" anchor="b"/>
                </a:tc>
                <a:tc>
                  <a:txBody>
                    <a:bodyPr/>
                    <a:lstStyle/>
                    <a:p>
                      <a:pPr algn="ctr" fontAlgn="b"/>
                      <a:r>
                        <a:rPr lang="fr-CH" sz="1200" u="none" strike="noStrike">
                          <a:effectLst/>
                        </a:rPr>
                        <a:t>64</a:t>
                      </a:r>
                      <a:endParaRPr lang="fr-CH" sz="1200" b="1" i="0" u="none" strike="noStrike">
                        <a:solidFill>
                          <a:srgbClr val="000000"/>
                        </a:solidFill>
                        <a:effectLst/>
                        <a:latin typeface="Arial Narrow" panose="020B0606020202030204" pitchFamily="34" charset="0"/>
                      </a:endParaRPr>
                    </a:p>
                  </a:txBody>
                  <a:tcPr marL="4763" marR="4763" marT="4763" marB="0" anchor="b"/>
                </a:tc>
                <a:tc>
                  <a:txBody>
                    <a:bodyPr/>
                    <a:lstStyle/>
                    <a:p>
                      <a:pPr algn="ctr" fontAlgn="b"/>
                      <a:r>
                        <a:rPr lang="fr-CH" sz="1200" u="none" strike="noStrike" dirty="0">
                          <a:effectLst/>
                        </a:rPr>
                        <a:t>1.1</a:t>
                      </a:r>
                      <a:endParaRPr lang="fr-CH" sz="1200" b="1" i="0" u="none" strike="noStrike" dirty="0">
                        <a:solidFill>
                          <a:srgbClr val="FFFFFF"/>
                        </a:solidFill>
                        <a:effectLst/>
                        <a:latin typeface="Arial Narrow" panose="020B0606020202030204" pitchFamily="34" charset="0"/>
                      </a:endParaRPr>
                    </a:p>
                  </a:txBody>
                  <a:tcPr marL="4763" marR="4763" marT="4763" marB="0" anchor="b"/>
                </a:tc>
                <a:tc>
                  <a:txBody>
                    <a:bodyPr/>
                    <a:lstStyle/>
                    <a:p>
                      <a:pPr marL="0" algn="ctr" defTabSz="914400" rtl="0" eaLnBrk="1" fontAlgn="b" latinLnBrk="0" hangingPunct="1"/>
                      <a:r>
                        <a:rPr lang="fr-CH" sz="1200" u="none" strike="noStrike" kern="1200" dirty="0">
                          <a:solidFill>
                            <a:schemeClr val="dk1"/>
                          </a:solidFill>
                          <a:effectLst/>
                          <a:latin typeface="+mn-lt"/>
                          <a:ea typeface="+mn-ea"/>
                          <a:cs typeface="+mn-cs"/>
                        </a:rPr>
                        <a:t>Machine</a:t>
                      </a:r>
                    </a:p>
                  </a:txBody>
                  <a:tcPr marL="4763" marR="4763" marT="4763" marB="0" anchor="b"/>
                </a:tc>
                <a:extLst>
                  <a:ext uri="{0D108BD9-81ED-4DB2-BD59-A6C34878D82A}">
                    <a16:rowId xmlns:a16="http://schemas.microsoft.com/office/drawing/2014/main" val="2811223580"/>
                  </a:ext>
                </a:extLst>
              </a:tr>
              <a:tr h="190500">
                <a:tc>
                  <a:txBody>
                    <a:bodyPr/>
                    <a:lstStyle/>
                    <a:p>
                      <a:pPr algn="l" fontAlgn="ctr"/>
                      <a:r>
                        <a:rPr lang="fr-CH" sz="1200" u="none" strike="noStrike">
                          <a:effectLst/>
                        </a:rPr>
                        <a:t>GF Machining Solutions International SA</a:t>
                      </a:r>
                      <a:endParaRPr lang="fr-CH" sz="1200" b="1" i="0" u="none" strike="noStrike">
                        <a:solidFill>
                          <a:srgbClr val="000000"/>
                        </a:solidFill>
                        <a:effectLst/>
                        <a:latin typeface="Arial Narrow" panose="020B0606020202030204" pitchFamily="34" charset="0"/>
                      </a:endParaRPr>
                    </a:p>
                  </a:txBody>
                  <a:tcPr marL="4763" marR="4763" marT="4763" marB="0" anchor="ctr"/>
                </a:tc>
                <a:tc>
                  <a:txBody>
                    <a:bodyPr/>
                    <a:lstStyle/>
                    <a:p>
                      <a:pPr algn="ctr" fontAlgn="ctr"/>
                      <a:r>
                        <a:rPr lang="fr-CH" sz="1200" u="none" strike="noStrike">
                          <a:effectLst/>
                        </a:rPr>
                        <a:t>64</a:t>
                      </a:r>
                      <a:endParaRPr lang="fr-CH" sz="1200" b="1" i="0" u="none" strike="noStrike">
                        <a:solidFill>
                          <a:srgbClr val="000000"/>
                        </a:solidFill>
                        <a:effectLst/>
                        <a:latin typeface="Arial Narrow" panose="020B0606020202030204" pitchFamily="34" charset="0"/>
                      </a:endParaRPr>
                    </a:p>
                  </a:txBody>
                  <a:tcPr marL="4763" marR="4763" marT="4763" marB="0" anchor="ctr"/>
                </a:tc>
                <a:tc>
                  <a:txBody>
                    <a:bodyPr/>
                    <a:lstStyle/>
                    <a:p>
                      <a:pPr algn="ctr" fontAlgn="ctr"/>
                      <a:r>
                        <a:rPr lang="fr-CH" sz="1200" u="none" strike="noStrike">
                          <a:effectLst/>
                        </a:rPr>
                        <a:t>1.1</a:t>
                      </a:r>
                      <a:endParaRPr lang="fr-CH" sz="1200" b="1" i="0" u="none" strike="noStrike">
                        <a:solidFill>
                          <a:srgbClr val="FFFFFF"/>
                        </a:solidFill>
                        <a:effectLst/>
                        <a:latin typeface="Arial Narrow" panose="020B0606020202030204" pitchFamily="34" charset="0"/>
                      </a:endParaRPr>
                    </a:p>
                  </a:txBody>
                  <a:tcPr marL="4763" marR="4763" marT="4763" marB="0" anchor="ctr"/>
                </a:tc>
                <a:tc>
                  <a:txBody>
                    <a:bodyPr/>
                    <a:lstStyle/>
                    <a:p>
                      <a:pPr marL="0" algn="ctr" defTabSz="914400" rtl="0" eaLnBrk="1" fontAlgn="b" latinLnBrk="0" hangingPunct="1"/>
                      <a:r>
                        <a:rPr lang="fr-CH" sz="1200" u="none" strike="noStrike" kern="1200" dirty="0">
                          <a:solidFill>
                            <a:schemeClr val="dk1"/>
                          </a:solidFill>
                          <a:effectLst/>
                          <a:latin typeface="+mn-lt"/>
                          <a:ea typeface="+mn-ea"/>
                          <a:cs typeface="+mn-cs"/>
                        </a:rPr>
                        <a:t>Machine</a:t>
                      </a:r>
                    </a:p>
                  </a:txBody>
                  <a:tcPr marL="4763" marR="4763" marT="4763" marB="0" anchor="ctr"/>
                </a:tc>
                <a:extLst>
                  <a:ext uri="{0D108BD9-81ED-4DB2-BD59-A6C34878D82A}">
                    <a16:rowId xmlns:a16="http://schemas.microsoft.com/office/drawing/2014/main" val="3369507688"/>
                  </a:ext>
                </a:extLst>
              </a:tr>
              <a:tr h="195580">
                <a:tc>
                  <a:txBody>
                    <a:bodyPr/>
                    <a:lstStyle/>
                    <a:p>
                      <a:pPr algn="l" fontAlgn="b"/>
                      <a:r>
                        <a:rPr lang="fr-CH" sz="1200" u="none" strike="noStrike">
                          <a:effectLst/>
                        </a:rPr>
                        <a:t>Applitec Moutier SA</a:t>
                      </a:r>
                      <a:endParaRPr lang="fr-CH" sz="1200" b="1" i="0" u="none" strike="noStrike">
                        <a:solidFill>
                          <a:srgbClr val="000000"/>
                        </a:solidFill>
                        <a:effectLst/>
                        <a:latin typeface="Arial Narrow" panose="020B0606020202030204" pitchFamily="34" charset="0"/>
                      </a:endParaRPr>
                    </a:p>
                  </a:txBody>
                  <a:tcPr marL="4763" marR="4763" marT="4763" marB="0" anchor="b"/>
                </a:tc>
                <a:tc>
                  <a:txBody>
                    <a:bodyPr/>
                    <a:lstStyle/>
                    <a:p>
                      <a:pPr algn="ctr" fontAlgn="b"/>
                      <a:r>
                        <a:rPr lang="fr-CH" sz="1200" u="none" strike="noStrike">
                          <a:effectLst/>
                        </a:rPr>
                        <a:t>64</a:t>
                      </a:r>
                      <a:endParaRPr lang="fr-CH" sz="1200" b="1" i="0" u="none" strike="noStrike">
                        <a:solidFill>
                          <a:srgbClr val="000000"/>
                        </a:solidFill>
                        <a:effectLst/>
                        <a:latin typeface="Arial Narrow" panose="020B0606020202030204" pitchFamily="34" charset="0"/>
                      </a:endParaRPr>
                    </a:p>
                  </a:txBody>
                  <a:tcPr marL="4763" marR="4763" marT="4763" marB="0" anchor="b"/>
                </a:tc>
                <a:tc>
                  <a:txBody>
                    <a:bodyPr/>
                    <a:lstStyle/>
                    <a:p>
                      <a:pPr algn="ctr" fontAlgn="b"/>
                      <a:r>
                        <a:rPr lang="fr-CH" sz="1200" u="none" strike="noStrike" dirty="0">
                          <a:effectLst/>
                        </a:rPr>
                        <a:t>1.2</a:t>
                      </a:r>
                      <a:endParaRPr lang="fr-CH" sz="1200" b="1" i="0" u="none" strike="noStrike" dirty="0">
                        <a:solidFill>
                          <a:srgbClr val="FFFFFF"/>
                        </a:solidFill>
                        <a:effectLst/>
                        <a:latin typeface="Arial Narrow" panose="020B0606020202030204" pitchFamily="34" charset="0"/>
                      </a:endParaRPr>
                    </a:p>
                  </a:txBody>
                  <a:tcPr marL="4763" marR="4763" marT="4763" marB="0" anchor="b"/>
                </a:tc>
                <a:tc>
                  <a:txBody>
                    <a:bodyPr/>
                    <a:lstStyle/>
                    <a:p>
                      <a:pPr marL="0" algn="ctr" defTabSz="914400" rtl="0" eaLnBrk="1" fontAlgn="b" latinLnBrk="0" hangingPunct="1"/>
                      <a:r>
                        <a:rPr lang="fr-CH" sz="1200" u="none" strike="noStrike" kern="1200" dirty="0">
                          <a:solidFill>
                            <a:schemeClr val="dk1"/>
                          </a:solidFill>
                          <a:effectLst/>
                          <a:latin typeface="+mn-lt"/>
                          <a:ea typeface="+mn-ea"/>
                          <a:cs typeface="+mn-cs"/>
                        </a:rPr>
                        <a:t>Outils</a:t>
                      </a:r>
                    </a:p>
                  </a:txBody>
                  <a:tcPr marL="4763" marR="4763" marT="4763" marB="0" anchor="b"/>
                </a:tc>
                <a:extLst>
                  <a:ext uri="{0D108BD9-81ED-4DB2-BD59-A6C34878D82A}">
                    <a16:rowId xmlns:a16="http://schemas.microsoft.com/office/drawing/2014/main" val="1736774381"/>
                  </a:ext>
                </a:extLst>
              </a:tr>
              <a:tr h="195580">
                <a:tc>
                  <a:txBody>
                    <a:bodyPr/>
                    <a:lstStyle/>
                    <a:p>
                      <a:pPr algn="l" fontAlgn="b"/>
                      <a:r>
                        <a:rPr lang="fr-CH" sz="1200" u="none" strike="noStrike">
                          <a:effectLst/>
                        </a:rPr>
                        <a:t>Kern Microtechnik GmbH</a:t>
                      </a:r>
                      <a:endParaRPr lang="fr-CH" sz="1200" b="1" i="0" u="none" strike="noStrike">
                        <a:solidFill>
                          <a:srgbClr val="000000"/>
                        </a:solidFill>
                        <a:effectLst/>
                        <a:latin typeface="Arial Narrow" panose="020B0606020202030204" pitchFamily="34" charset="0"/>
                      </a:endParaRPr>
                    </a:p>
                  </a:txBody>
                  <a:tcPr marL="4763" marR="4763" marT="4763" marB="0" anchor="b"/>
                </a:tc>
                <a:tc>
                  <a:txBody>
                    <a:bodyPr/>
                    <a:lstStyle/>
                    <a:p>
                      <a:pPr algn="ctr" fontAlgn="b"/>
                      <a:r>
                        <a:rPr lang="fr-CH" sz="1200" u="none" strike="noStrike">
                          <a:effectLst/>
                        </a:rPr>
                        <a:t>60.5</a:t>
                      </a:r>
                      <a:endParaRPr lang="fr-CH" sz="1200" b="1" i="0" u="none" strike="noStrike">
                        <a:solidFill>
                          <a:srgbClr val="000000"/>
                        </a:solidFill>
                        <a:effectLst/>
                        <a:latin typeface="Arial Narrow" panose="020B0606020202030204" pitchFamily="34" charset="0"/>
                      </a:endParaRPr>
                    </a:p>
                  </a:txBody>
                  <a:tcPr marL="4763" marR="4763" marT="4763" marB="0" anchor="b"/>
                </a:tc>
                <a:tc>
                  <a:txBody>
                    <a:bodyPr/>
                    <a:lstStyle/>
                    <a:p>
                      <a:pPr algn="ctr" fontAlgn="b"/>
                      <a:r>
                        <a:rPr lang="fr-CH" sz="1200" u="none" strike="noStrike" dirty="0">
                          <a:effectLst/>
                        </a:rPr>
                        <a:t>1.0</a:t>
                      </a:r>
                      <a:endParaRPr lang="fr-CH" sz="1200" b="1" i="0" u="none" strike="noStrike" dirty="0">
                        <a:solidFill>
                          <a:srgbClr val="FFFFFF"/>
                        </a:solidFill>
                        <a:effectLst/>
                        <a:latin typeface="Arial Narrow" panose="020B0606020202030204" pitchFamily="34" charset="0"/>
                      </a:endParaRPr>
                    </a:p>
                  </a:txBody>
                  <a:tcPr marL="4763" marR="4763" marT="4763" marB="0" anchor="b"/>
                </a:tc>
                <a:tc>
                  <a:txBody>
                    <a:bodyPr/>
                    <a:lstStyle/>
                    <a:p>
                      <a:pPr marL="0" algn="ctr" defTabSz="914400" rtl="0" eaLnBrk="1" fontAlgn="b" latinLnBrk="0" hangingPunct="1"/>
                      <a:r>
                        <a:rPr lang="fr-CH" sz="1200" u="none" strike="noStrike" kern="1200" dirty="0">
                          <a:solidFill>
                            <a:schemeClr val="dk1"/>
                          </a:solidFill>
                          <a:effectLst/>
                          <a:latin typeface="+mn-lt"/>
                          <a:ea typeface="+mn-ea"/>
                          <a:cs typeface="+mn-cs"/>
                        </a:rPr>
                        <a:t>Machine</a:t>
                      </a:r>
                    </a:p>
                  </a:txBody>
                  <a:tcPr marL="4763" marR="4763" marT="4763" marB="0" anchor="b"/>
                </a:tc>
                <a:extLst>
                  <a:ext uri="{0D108BD9-81ED-4DB2-BD59-A6C34878D82A}">
                    <a16:rowId xmlns:a16="http://schemas.microsoft.com/office/drawing/2014/main" val="1880065124"/>
                  </a:ext>
                </a:extLst>
              </a:tr>
              <a:tr h="195580">
                <a:tc>
                  <a:txBody>
                    <a:bodyPr/>
                    <a:lstStyle/>
                    <a:p>
                      <a:pPr algn="l" fontAlgn="b"/>
                      <a:r>
                        <a:rPr lang="fr-CH" sz="1200" u="none" strike="noStrike">
                          <a:effectLst/>
                        </a:rPr>
                        <a:t>NSK Europe Ltd</a:t>
                      </a:r>
                      <a:endParaRPr lang="fr-CH" sz="1200" b="1" i="0" u="none" strike="noStrike">
                        <a:solidFill>
                          <a:srgbClr val="000000"/>
                        </a:solidFill>
                        <a:effectLst/>
                        <a:latin typeface="Arial Narrow" panose="020B0606020202030204" pitchFamily="34" charset="0"/>
                      </a:endParaRPr>
                    </a:p>
                  </a:txBody>
                  <a:tcPr marL="4763" marR="4763" marT="4763" marB="0" anchor="b"/>
                </a:tc>
                <a:tc>
                  <a:txBody>
                    <a:bodyPr/>
                    <a:lstStyle/>
                    <a:p>
                      <a:pPr algn="ctr" fontAlgn="b"/>
                      <a:r>
                        <a:rPr lang="fr-CH" sz="1200" u="none" strike="noStrike">
                          <a:effectLst/>
                        </a:rPr>
                        <a:t>60</a:t>
                      </a:r>
                      <a:endParaRPr lang="fr-CH" sz="1200" b="1" i="0" u="none" strike="noStrike">
                        <a:solidFill>
                          <a:srgbClr val="000000"/>
                        </a:solidFill>
                        <a:effectLst/>
                        <a:latin typeface="Arial Narrow" panose="020B0606020202030204" pitchFamily="34" charset="0"/>
                      </a:endParaRPr>
                    </a:p>
                  </a:txBody>
                  <a:tcPr marL="4763" marR="4763" marT="4763" marB="0" anchor="b"/>
                </a:tc>
                <a:tc>
                  <a:txBody>
                    <a:bodyPr/>
                    <a:lstStyle/>
                    <a:p>
                      <a:pPr algn="ctr" fontAlgn="b"/>
                      <a:r>
                        <a:rPr lang="fr-CH" sz="1200" u="none" strike="noStrike" dirty="0">
                          <a:effectLst/>
                        </a:rPr>
                        <a:t>1.1</a:t>
                      </a:r>
                      <a:endParaRPr lang="fr-CH" sz="1200" b="1" i="0" u="none" strike="noStrike" dirty="0">
                        <a:solidFill>
                          <a:srgbClr val="FFFFFF"/>
                        </a:solidFill>
                        <a:effectLst/>
                        <a:latin typeface="Arial Narrow" panose="020B0606020202030204" pitchFamily="34" charset="0"/>
                      </a:endParaRPr>
                    </a:p>
                  </a:txBody>
                  <a:tcPr marL="4763" marR="4763" marT="4763" marB="0" anchor="b"/>
                </a:tc>
                <a:tc>
                  <a:txBody>
                    <a:bodyPr/>
                    <a:lstStyle/>
                    <a:p>
                      <a:pPr marL="0" algn="ctr" defTabSz="914400" rtl="0" eaLnBrk="1" fontAlgn="b" latinLnBrk="0" hangingPunct="1"/>
                      <a:r>
                        <a:rPr lang="fr-CH" sz="1200" u="none" strike="noStrike" kern="1200" dirty="0">
                          <a:solidFill>
                            <a:schemeClr val="dk1"/>
                          </a:solidFill>
                          <a:effectLst/>
                          <a:latin typeface="+mn-lt"/>
                          <a:ea typeface="+mn-ea"/>
                          <a:cs typeface="+mn-cs"/>
                        </a:rPr>
                        <a:t>composantes</a:t>
                      </a:r>
                    </a:p>
                  </a:txBody>
                  <a:tcPr marL="4763" marR="4763" marT="4763" marB="0" anchor="b"/>
                </a:tc>
                <a:extLst>
                  <a:ext uri="{0D108BD9-81ED-4DB2-BD59-A6C34878D82A}">
                    <a16:rowId xmlns:a16="http://schemas.microsoft.com/office/drawing/2014/main" val="1337989290"/>
                  </a:ext>
                </a:extLst>
              </a:tr>
              <a:tr h="195580">
                <a:tc>
                  <a:txBody>
                    <a:bodyPr/>
                    <a:lstStyle/>
                    <a:p>
                      <a:pPr algn="l" fontAlgn="b"/>
                      <a:r>
                        <a:rPr lang="fr-CH" sz="1200" u="none" strike="noStrike" dirty="0" err="1">
                          <a:effectLst/>
                        </a:rPr>
                        <a:t>Ewag</a:t>
                      </a:r>
                      <a:r>
                        <a:rPr lang="fr-CH" sz="1200" u="none" strike="noStrike" dirty="0">
                          <a:effectLst/>
                        </a:rPr>
                        <a:t> AG</a:t>
                      </a:r>
                      <a:endParaRPr lang="fr-CH" sz="1200" b="1" i="0" u="none" strike="noStrike" dirty="0">
                        <a:solidFill>
                          <a:srgbClr val="000000"/>
                        </a:solidFill>
                        <a:effectLst/>
                        <a:latin typeface="Arial Narrow" panose="020B0606020202030204" pitchFamily="34" charset="0"/>
                      </a:endParaRPr>
                    </a:p>
                  </a:txBody>
                  <a:tcPr marL="4763" marR="4763" marT="4763" marB="0" anchor="b"/>
                </a:tc>
                <a:tc>
                  <a:txBody>
                    <a:bodyPr/>
                    <a:lstStyle/>
                    <a:p>
                      <a:pPr algn="ctr" fontAlgn="b"/>
                      <a:r>
                        <a:rPr lang="fr-CH" sz="1200" u="none" strike="noStrike">
                          <a:effectLst/>
                        </a:rPr>
                        <a:t>60</a:t>
                      </a:r>
                      <a:endParaRPr lang="fr-CH" sz="1200" b="1" i="0" u="none" strike="noStrike">
                        <a:solidFill>
                          <a:srgbClr val="000000"/>
                        </a:solidFill>
                        <a:effectLst/>
                        <a:latin typeface="Arial Narrow" panose="020B0606020202030204" pitchFamily="34" charset="0"/>
                      </a:endParaRPr>
                    </a:p>
                  </a:txBody>
                  <a:tcPr marL="4763" marR="4763" marT="4763" marB="0" anchor="b"/>
                </a:tc>
                <a:tc>
                  <a:txBody>
                    <a:bodyPr/>
                    <a:lstStyle/>
                    <a:p>
                      <a:pPr algn="ctr" fontAlgn="b"/>
                      <a:r>
                        <a:rPr lang="fr-CH" sz="1200" u="none" strike="noStrike" dirty="0">
                          <a:effectLst/>
                        </a:rPr>
                        <a:t>2.2</a:t>
                      </a:r>
                      <a:endParaRPr lang="fr-CH" sz="1200" b="1" i="0" u="none" strike="noStrike" dirty="0">
                        <a:solidFill>
                          <a:srgbClr val="FFFFFF"/>
                        </a:solidFill>
                        <a:effectLst/>
                        <a:latin typeface="Arial Narrow" panose="020B0606020202030204" pitchFamily="34" charset="0"/>
                      </a:endParaRPr>
                    </a:p>
                  </a:txBody>
                  <a:tcPr marL="4763" marR="4763" marT="4763" marB="0" anchor="b"/>
                </a:tc>
                <a:tc>
                  <a:txBody>
                    <a:bodyPr/>
                    <a:lstStyle/>
                    <a:p>
                      <a:pPr marL="0" algn="ctr" defTabSz="914400" rtl="0" eaLnBrk="1" fontAlgn="b" latinLnBrk="0" hangingPunct="1"/>
                      <a:r>
                        <a:rPr lang="fr-CH" sz="1200" u="none" strike="noStrike" kern="1200" dirty="0">
                          <a:solidFill>
                            <a:schemeClr val="dk1"/>
                          </a:solidFill>
                          <a:effectLst/>
                          <a:latin typeface="+mn-lt"/>
                          <a:ea typeface="+mn-ea"/>
                          <a:cs typeface="+mn-cs"/>
                        </a:rPr>
                        <a:t>Machine</a:t>
                      </a:r>
                    </a:p>
                  </a:txBody>
                  <a:tcPr marL="4763" marR="4763" marT="4763" marB="0" anchor="b"/>
                </a:tc>
                <a:extLst>
                  <a:ext uri="{0D108BD9-81ED-4DB2-BD59-A6C34878D82A}">
                    <a16:rowId xmlns:a16="http://schemas.microsoft.com/office/drawing/2014/main" val="433102784"/>
                  </a:ext>
                </a:extLst>
              </a:tr>
            </a:tbl>
          </a:graphicData>
        </a:graphic>
      </p:graphicFrame>
      <p:sp>
        <p:nvSpPr>
          <p:cNvPr id="8" name="ZoneTexte 7"/>
          <p:cNvSpPr txBox="1"/>
          <p:nvPr/>
        </p:nvSpPr>
        <p:spPr>
          <a:xfrm>
            <a:off x="0" y="-4973"/>
            <a:ext cx="5447928" cy="58477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fr-FR"/>
            </a:defPPr>
            <a:lvl1pP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fr-CH" sz="3200" dirty="0"/>
              <a:t>SIAMS 2018 – état des lieux</a:t>
            </a:r>
          </a:p>
        </p:txBody>
      </p:sp>
      <p:sp>
        <p:nvSpPr>
          <p:cNvPr id="12" name="Text Box 6"/>
          <p:cNvSpPr txBox="1">
            <a:spLocks noChangeArrowheads="1"/>
          </p:cNvSpPr>
          <p:nvPr/>
        </p:nvSpPr>
        <p:spPr bwMode="auto">
          <a:xfrm>
            <a:off x="-1" y="0"/>
            <a:ext cx="565215" cy="579802"/>
          </a:xfrm>
          <a:prstGeom prst="rect">
            <a:avLst/>
          </a:prstGeom>
          <a:solidFill>
            <a:srgbClr val="00B050"/>
          </a:solidFill>
          <a:ln w="9525" algn="ctr">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6000" b="0" i="0" u="none" strike="noStrike" cap="none" normalizeH="0" baseline="0" dirty="0">
              <a:ln>
                <a:noFill/>
              </a:ln>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17659753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p:cNvSpPr txBox="1"/>
          <p:nvPr/>
        </p:nvSpPr>
        <p:spPr>
          <a:xfrm>
            <a:off x="0" y="-4973"/>
            <a:ext cx="4799856" cy="58477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fr-FR"/>
            </a:defPPr>
            <a:lvl1pP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fr-CH" sz="3200" dirty="0"/>
              <a:t>SIAMS et le décolletage   </a:t>
            </a:r>
          </a:p>
        </p:txBody>
      </p:sp>
      <p:sp>
        <p:nvSpPr>
          <p:cNvPr id="12" name="Text Box 6"/>
          <p:cNvSpPr txBox="1">
            <a:spLocks noChangeArrowheads="1"/>
          </p:cNvSpPr>
          <p:nvPr/>
        </p:nvSpPr>
        <p:spPr bwMode="auto">
          <a:xfrm>
            <a:off x="-1" y="0"/>
            <a:ext cx="565215" cy="579802"/>
          </a:xfrm>
          <a:prstGeom prst="rect">
            <a:avLst/>
          </a:prstGeom>
          <a:solidFill>
            <a:srgbClr val="00B050"/>
          </a:solidFill>
          <a:ln w="9525" algn="ctr">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6000" b="0" i="0" u="none" strike="noStrike" cap="none" normalizeH="0" baseline="0" dirty="0">
              <a:ln>
                <a:noFill/>
              </a:ln>
              <a:solidFill>
                <a:schemeClr val="bg1"/>
              </a:solidFill>
              <a:effectLst/>
              <a:latin typeface="Arial" panose="020B0604020202020204" pitchFamily="34" charset="0"/>
            </a:endParaRPr>
          </a:p>
        </p:txBody>
      </p:sp>
      <p:pic>
        <p:nvPicPr>
          <p:cNvPr id="13" name="Picture 6" descr="http://www.ethywag.fr/images/produit-autres-composants-2.jp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1346727" y="2143698"/>
            <a:ext cx="1584176" cy="1188132"/>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pic>
        <p:nvPicPr>
          <p:cNvPr id="14" name="Picture 12" descr="http://www.wibemo.ch/files/14/Outils%20entraines%20et%20brochag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45235" y="3465314"/>
            <a:ext cx="1902546" cy="1173822"/>
          </a:xfrm>
          <a:prstGeom prst="rect">
            <a:avLst/>
          </a:prstGeom>
          <a:solidFill>
            <a:schemeClr val="bg1"/>
          </a:solidFill>
          <a:ln>
            <a:solidFill>
              <a:schemeClr val="bg1">
                <a:lumMod val="50000"/>
              </a:schemeClr>
            </a:solidFill>
          </a:ln>
        </p:spPr>
      </p:pic>
      <p:pic>
        <p:nvPicPr>
          <p:cNvPr id="15" name="Picture 2" descr="http://efficass-metal.com/wp-content/uploads/2011/03/MetalAtelier1.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48280"/>
          <a:stretch/>
        </p:blipFill>
        <p:spPr bwMode="auto">
          <a:xfrm>
            <a:off x="298182" y="2132856"/>
            <a:ext cx="925670" cy="1188132"/>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pic>
        <p:nvPicPr>
          <p:cNvPr id="16" name="Picture 4" descr="http://www.cps-international.fr/media/slider/cps-composants.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8182" y="3449096"/>
            <a:ext cx="1188132" cy="1188132"/>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pic>
        <p:nvPicPr>
          <p:cNvPr id="17" name="Picture 8" descr="https://s-media-cache-ak0.pinimg.com/736x/ed/75/75/ed757539f0a53c92525c5e11c8496165.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132215" y="2155839"/>
            <a:ext cx="1784622" cy="1188132"/>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pic>
        <p:nvPicPr>
          <p:cNvPr id="18" name="Picture 14" descr="http://www.topsante.com/var/topsante/storage/images/nutrition-et-recettes/la-sante-par-les-aliments/les-bons-aliments/quelle-huile-vegetale-est-meilleure-pour-votre-sante/89048-2-fre-FR/Olive-ou-colza-quelle-huile-est-meilleure-pour-la-sante.jpg"/>
          <p:cNvPicPr>
            <a:picLocks noChangeAspect="1" noChangeArrowheads="1"/>
          </p:cNvPicPr>
          <p:nvPr/>
        </p:nvPicPr>
        <p:blipFill>
          <a:blip r:embed="rId9" cstate="print">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026955" y="2155839"/>
            <a:ext cx="1468676" cy="1188132"/>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pic>
        <p:nvPicPr>
          <p:cNvPr id="20" name="Picture 16" descr="http://img.directindustry.fr/images_di/photo-g/24730-6833441.jpg"/>
          <p:cNvPicPr>
            <a:picLocks noChangeAspect="1" noChangeArrowheads="1"/>
          </p:cNvPicPr>
          <p:nvPr/>
        </p:nvPicPr>
        <p:blipFill rotWithShape="1">
          <a:blip r:embed="rId11" cstate="print">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rcRect r="26833"/>
          <a:stretch/>
        </p:blipFill>
        <p:spPr bwMode="auto">
          <a:xfrm>
            <a:off x="7378067" y="3465315"/>
            <a:ext cx="1475213" cy="1171914"/>
          </a:xfrm>
          <a:prstGeom prst="rect">
            <a:avLst/>
          </a:prstGeom>
          <a:solidFill>
            <a:schemeClr val="bg1"/>
          </a:solidFill>
          <a:ln>
            <a:solidFill>
              <a:schemeClr val="bg1">
                <a:lumMod val="50000"/>
              </a:schemeClr>
            </a:solidFill>
          </a:ln>
        </p:spPr>
      </p:pic>
      <p:pic>
        <p:nvPicPr>
          <p:cNvPr id="21" name="Picture 22" descr="http://g01.a.alicdn.com/kf/HTB1eemZIXXXXXbFXXXXq6xXFXXX6/Livraison-gratuite-industrielle-machines-de-nettoyage-&amp;agrave;-ultrasons-propre-Union-JTS-1072-auto-pi&amp;egrave;ces-et-bloc.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0712657" y="3441659"/>
            <a:ext cx="1071975" cy="1195570"/>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pic>
        <p:nvPicPr>
          <p:cNvPr id="22" name="Picture 24" descr="http://www.ulmapackaging.fr/machines-demballage/solutions-completes/automatisation-du-chargement-en-flow-pack/image_large"/>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048070" y="2143698"/>
            <a:ext cx="1957942" cy="1200273"/>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pic>
        <p:nvPicPr>
          <p:cNvPr id="23" name="Picture 26" descr="http://www.techweekeurope.co.uk/wp-content/uploads/2013/10/shutterstock_92126581.jpg"/>
          <p:cNvPicPr>
            <a:picLocks noChangeAspect="1" noChangeArrowheads="1"/>
          </p:cNvPicPr>
          <p:nvPr/>
        </p:nvPicPr>
        <p:blipFill>
          <a:blip r:embed="rId15" cstate="print">
            <a:extLst>
              <a:ext uri="{BEBA8EAE-BF5A-486C-A8C5-ECC9F3942E4B}">
                <a14:imgProps xmlns:a14="http://schemas.microsoft.com/office/drawing/2010/main">
                  <a14:imgLayer r:embed="rId1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10164687" y="2132856"/>
            <a:ext cx="1619945" cy="121111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8" descr="http://www.webactus.net/wp-content/uploads/2009/11/programmation-300x194.jpg"/>
          <p:cNvPicPr>
            <a:picLocks noChangeAspect="1" noChangeArrowheads="1"/>
          </p:cNvPicPr>
          <p:nvPr/>
        </p:nvPicPr>
        <p:blipFill rotWithShape="1">
          <a:blip r:embed="rId17">
            <a:extLst>
              <a:ext uri="{28A0092B-C50C-407E-A947-70E740481C1C}">
                <a14:useLocalDpi xmlns:a14="http://schemas.microsoft.com/office/drawing/2010/main" val="0"/>
              </a:ext>
            </a:extLst>
          </a:blip>
          <a:srcRect r="19598"/>
          <a:stretch/>
        </p:blipFill>
        <p:spPr bwMode="auto">
          <a:xfrm>
            <a:off x="3833698" y="3455032"/>
            <a:ext cx="1381251" cy="1182196"/>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pic>
        <p:nvPicPr>
          <p:cNvPr id="25" name="Picture 20" descr="http://www.visioneng.fr/Portals/0/CVStoreImages/Swift-video-measuring-system-01-507px_507.png"/>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t="28282"/>
          <a:stretch/>
        </p:blipFill>
        <p:spPr bwMode="auto">
          <a:xfrm>
            <a:off x="8983566" y="3456271"/>
            <a:ext cx="1598805" cy="1173782"/>
          </a:xfrm>
          <a:prstGeom prst="rect">
            <a:avLst/>
          </a:prstGeom>
          <a:solidFill>
            <a:schemeClr val="bg1"/>
          </a:solidFill>
          <a:ln>
            <a:solidFill>
              <a:schemeClr val="bg1">
                <a:lumMod val="50000"/>
              </a:schemeClr>
            </a:solidFill>
          </a:ln>
        </p:spPr>
      </p:pic>
      <p:pic>
        <p:nvPicPr>
          <p:cNvPr id="26" name="Picture 10" descr="http://www.delta-machines.fr/wp-content/uploads/2012/01/CT21.jp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1616600" y="3441658"/>
            <a:ext cx="2086812" cy="1177290"/>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grpSp>
        <p:nvGrpSpPr>
          <p:cNvPr id="3" name="Groupe 2"/>
          <p:cNvGrpSpPr/>
          <p:nvPr/>
        </p:nvGrpSpPr>
        <p:grpSpPr>
          <a:xfrm>
            <a:off x="3935760" y="1412776"/>
            <a:ext cx="7733464" cy="1931195"/>
            <a:chOff x="3935760" y="1412776"/>
            <a:chExt cx="7733464" cy="1931195"/>
          </a:xfrm>
        </p:grpSpPr>
        <p:pic>
          <p:nvPicPr>
            <p:cNvPr id="19" name="Picture 18" descr="http://bs-usinage.com/media_bs/bsusinage_3.jpg"/>
            <p:cNvPicPr>
              <a:picLocks noChangeAspect="1" noChangeArrowheads="1"/>
            </p:cNvPicPr>
            <p:nvPr/>
          </p:nvPicPr>
          <p:blipFill>
            <a:blip r:embed="rId20">
              <a:extLst>
                <a:ext uri="{BEBA8EAE-BF5A-486C-A8C5-ECC9F3942E4B}">
                  <a14:imgProps xmlns:a14="http://schemas.microsoft.com/office/drawing/2010/main">
                    <a14:imgLayer r:embed="rId21">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8621834" y="2170189"/>
              <a:ext cx="1444654" cy="1173782"/>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3935760" y="1412776"/>
              <a:ext cx="7733464" cy="369332"/>
            </a:xfrm>
            <a:prstGeom prst="rect">
              <a:avLst/>
            </a:prstGeom>
            <a:noFill/>
          </p:spPr>
          <p:txBody>
            <a:bodyPr wrap="none" rtlCol="0">
              <a:spAutoFit/>
            </a:bodyPr>
            <a:lstStyle/>
            <a:p>
              <a:r>
                <a:rPr lang="fr-CH" b="1" dirty="0"/>
                <a:t>Plateforme décolletage </a:t>
              </a:r>
              <a:r>
                <a:rPr lang="fr-CH" dirty="0"/>
                <a:t>(stand commun regroupant une quinzaine d’entreprises)</a:t>
              </a:r>
            </a:p>
          </p:txBody>
        </p:sp>
      </p:grpSp>
      <p:sp>
        <p:nvSpPr>
          <p:cNvPr id="28" name="ZoneTexte 27"/>
          <p:cNvSpPr txBox="1"/>
          <p:nvPr/>
        </p:nvSpPr>
        <p:spPr>
          <a:xfrm>
            <a:off x="3945999" y="5016895"/>
            <a:ext cx="3417539" cy="646331"/>
          </a:xfrm>
          <a:prstGeom prst="rect">
            <a:avLst/>
          </a:prstGeom>
          <a:noFill/>
        </p:spPr>
        <p:txBody>
          <a:bodyPr wrap="none" rtlCol="0">
            <a:spAutoFit/>
          </a:bodyPr>
          <a:lstStyle/>
          <a:p>
            <a:r>
              <a:rPr lang="fr-CH" b="1" dirty="0"/>
              <a:t>15 stands de décolleteurs en 2016</a:t>
            </a:r>
          </a:p>
          <a:p>
            <a:r>
              <a:rPr lang="fr-CH" dirty="0"/>
              <a:t>Nouvelles demandes pour 2018</a:t>
            </a:r>
          </a:p>
        </p:txBody>
      </p:sp>
      <p:sp>
        <p:nvSpPr>
          <p:cNvPr id="29" name="ZoneTexte 28"/>
          <p:cNvSpPr txBox="1"/>
          <p:nvPr/>
        </p:nvSpPr>
        <p:spPr>
          <a:xfrm>
            <a:off x="4941484" y="176704"/>
            <a:ext cx="7108293" cy="369332"/>
          </a:xfrm>
          <a:prstGeom prst="rect">
            <a:avLst/>
          </a:prstGeom>
          <a:noFill/>
        </p:spPr>
        <p:txBody>
          <a:bodyPr wrap="none" rtlCol="0">
            <a:spAutoFit/>
          </a:bodyPr>
          <a:lstStyle/>
          <a:p>
            <a:r>
              <a:rPr lang="fr-CH" dirty="0"/>
              <a:t>Le salon de l’ensemble de la chaîne de production des microtechniques</a:t>
            </a:r>
          </a:p>
        </p:txBody>
      </p:sp>
    </p:spTree>
    <p:extLst>
      <p:ext uri="{BB962C8B-B14F-4D97-AF65-F5344CB8AC3E}">
        <p14:creationId xmlns:p14="http://schemas.microsoft.com/office/powerpoint/2010/main" val="276317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p:cTn id="14" dur="500" fill="hold"/>
                                        <p:tgtEl>
                                          <p:spTgt spid="16"/>
                                        </p:tgtEl>
                                        <p:attrNameLst>
                                          <p:attrName>ppt_w</p:attrName>
                                        </p:attrNameLst>
                                      </p:cBhvr>
                                      <p:tavLst>
                                        <p:tav tm="0">
                                          <p:val>
                                            <p:fltVal val="0"/>
                                          </p:val>
                                        </p:tav>
                                        <p:tav tm="100000">
                                          <p:val>
                                            <p:strVal val="#ppt_w"/>
                                          </p:val>
                                        </p:tav>
                                      </p:tavLst>
                                    </p:anim>
                                    <p:anim calcmode="lin" valueType="num">
                                      <p:cBhvr>
                                        <p:cTn id="15" dur="500" fill="hold"/>
                                        <p:tgtEl>
                                          <p:spTgt spid="16"/>
                                        </p:tgtEl>
                                        <p:attrNameLst>
                                          <p:attrName>ppt_h</p:attrName>
                                        </p:attrNameLst>
                                      </p:cBhvr>
                                      <p:tavLst>
                                        <p:tav tm="0">
                                          <p:val>
                                            <p:fltVal val="0"/>
                                          </p:val>
                                        </p:tav>
                                        <p:tav tm="100000">
                                          <p:val>
                                            <p:strVal val="#ppt_h"/>
                                          </p:val>
                                        </p:tav>
                                      </p:tavLst>
                                    </p:anim>
                                    <p:animEffect transition="in" filter="fade">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p:cTn id="28" dur="500" fill="hold"/>
                                        <p:tgtEl>
                                          <p:spTgt spid="26"/>
                                        </p:tgtEl>
                                        <p:attrNameLst>
                                          <p:attrName>ppt_w</p:attrName>
                                        </p:attrNameLst>
                                      </p:cBhvr>
                                      <p:tavLst>
                                        <p:tav tm="0">
                                          <p:val>
                                            <p:fltVal val="0"/>
                                          </p:val>
                                        </p:tav>
                                        <p:tav tm="100000">
                                          <p:val>
                                            <p:strVal val="#ppt_w"/>
                                          </p:val>
                                        </p:tav>
                                      </p:tavLst>
                                    </p:anim>
                                    <p:anim calcmode="lin" valueType="num">
                                      <p:cBhvr>
                                        <p:cTn id="29" dur="500" fill="hold"/>
                                        <p:tgtEl>
                                          <p:spTgt spid="26"/>
                                        </p:tgtEl>
                                        <p:attrNameLst>
                                          <p:attrName>ppt_h</p:attrName>
                                        </p:attrNameLst>
                                      </p:cBhvr>
                                      <p:tavLst>
                                        <p:tav tm="0">
                                          <p:val>
                                            <p:fltVal val="0"/>
                                          </p:val>
                                        </p:tav>
                                        <p:tav tm="100000">
                                          <p:val>
                                            <p:strVal val="#ppt_h"/>
                                          </p:val>
                                        </p:tav>
                                      </p:tavLst>
                                    </p:anim>
                                    <p:animEffect transition="in" filter="fade">
                                      <p:cBhvr>
                                        <p:cTn id="30" dur="500"/>
                                        <p:tgtEl>
                                          <p:spTgt spid="26"/>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p:cTn id="42" dur="500" fill="hold"/>
                                        <p:tgtEl>
                                          <p:spTgt spid="24"/>
                                        </p:tgtEl>
                                        <p:attrNameLst>
                                          <p:attrName>ppt_w</p:attrName>
                                        </p:attrNameLst>
                                      </p:cBhvr>
                                      <p:tavLst>
                                        <p:tav tm="0">
                                          <p:val>
                                            <p:fltVal val="0"/>
                                          </p:val>
                                        </p:tav>
                                        <p:tav tm="100000">
                                          <p:val>
                                            <p:strVal val="#ppt_w"/>
                                          </p:val>
                                        </p:tav>
                                      </p:tavLst>
                                    </p:anim>
                                    <p:anim calcmode="lin" valueType="num">
                                      <p:cBhvr>
                                        <p:cTn id="43" dur="500" fill="hold"/>
                                        <p:tgtEl>
                                          <p:spTgt spid="24"/>
                                        </p:tgtEl>
                                        <p:attrNameLst>
                                          <p:attrName>ppt_h</p:attrName>
                                        </p:attrNameLst>
                                      </p:cBhvr>
                                      <p:tavLst>
                                        <p:tav tm="0">
                                          <p:val>
                                            <p:fltVal val="0"/>
                                          </p:val>
                                        </p:tav>
                                        <p:tav tm="100000">
                                          <p:val>
                                            <p:strVal val="#ppt_h"/>
                                          </p:val>
                                        </p:tav>
                                      </p:tavLst>
                                    </p:anim>
                                    <p:animEffect transition="in" filter="fade">
                                      <p:cBhvr>
                                        <p:cTn id="44" dur="500"/>
                                        <p:tgtEl>
                                          <p:spTgt spid="24"/>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Effect transition="in" filter="fade">
                                      <p:cBhvr>
                                        <p:cTn id="51" dur="500"/>
                                        <p:tgtEl>
                                          <p:spTgt spid="17"/>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p:cTn id="56" dur="500" fill="hold"/>
                                        <p:tgtEl>
                                          <p:spTgt spid="14"/>
                                        </p:tgtEl>
                                        <p:attrNameLst>
                                          <p:attrName>ppt_w</p:attrName>
                                        </p:attrNameLst>
                                      </p:cBhvr>
                                      <p:tavLst>
                                        <p:tav tm="0">
                                          <p:val>
                                            <p:fltVal val="0"/>
                                          </p:val>
                                        </p:tav>
                                        <p:tav tm="100000">
                                          <p:val>
                                            <p:strVal val="#ppt_w"/>
                                          </p:val>
                                        </p:tav>
                                      </p:tavLst>
                                    </p:anim>
                                    <p:anim calcmode="lin" valueType="num">
                                      <p:cBhvr>
                                        <p:cTn id="57" dur="500" fill="hold"/>
                                        <p:tgtEl>
                                          <p:spTgt spid="14"/>
                                        </p:tgtEl>
                                        <p:attrNameLst>
                                          <p:attrName>ppt_h</p:attrName>
                                        </p:attrNameLst>
                                      </p:cBhvr>
                                      <p:tavLst>
                                        <p:tav tm="0">
                                          <p:val>
                                            <p:fltVal val="0"/>
                                          </p:val>
                                        </p:tav>
                                        <p:tav tm="100000">
                                          <p:val>
                                            <p:strVal val="#ppt_h"/>
                                          </p:val>
                                        </p:tav>
                                      </p:tavLst>
                                    </p:anim>
                                    <p:animEffect transition="in" filter="fade">
                                      <p:cBhvr>
                                        <p:cTn id="58" dur="500"/>
                                        <p:tgtEl>
                                          <p:spTgt spid="14"/>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p:cTn id="63" dur="500" fill="hold"/>
                                        <p:tgtEl>
                                          <p:spTgt spid="18"/>
                                        </p:tgtEl>
                                        <p:attrNameLst>
                                          <p:attrName>ppt_w</p:attrName>
                                        </p:attrNameLst>
                                      </p:cBhvr>
                                      <p:tavLst>
                                        <p:tav tm="0">
                                          <p:val>
                                            <p:fltVal val="0"/>
                                          </p:val>
                                        </p:tav>
                                        <p:tav tm="100000">
                                          <p:val>
                                            <p:strVal val="#ppt_w"/>
                                          </p:val>
                                        </p:tav>
                                      </p:tavLst>
                                    </p:anim>
                                    <p:anim calcmode="lin" valueType="num">
                                      <p:cBhvr>
                                        <p:cTn id="64" dur="500" fill="hold"/>
                                        <p:tgtEl>
                                          <p:spTgt spid="18"/>
                                        </p:tgtEl>
                                        <p:attrNameLst>
                                          <p:attrName>ppt_h</p:attrName>
                                        </p:attrNameLst>
                                      </p:cBhvr>
                                      <p:tavLst>
                                        <p:tav tm="0">
                                          <p:val>
                                            <p:fltVal val="0"/>
                                          </p:val>
                                        </p:tav>
                                        <p:tav tm="100000">
                                          <p:val>
                                            <p:strVal val="#ppt_h"/>
                                          </p:val>
                                        </p:tav>
                                      </p:tavLst>
                                    </p:anim>
                                    <p:animEffect transition="in" filter="fade">
                                      <p:cBhvr>
                                        <p:cTn id="65" dur="500"/>
                                        <p:tgtEl>
                                          <p:spTgt spid="18"/>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20"/>
                                        </p:tgtEl>
                                        <p:attrNameLst>
                                          <p:attrName>style.visibility</p:attrName>
                                        </p:attrNameLst>
                                      </p:cBhvr>
                                      <p:to>
                                        <p:strVal val="visible"/>
                                      </p:to>
                                    </p:set>
                                    <p:anim calcmode="lin" valueType="num">
                                      <p:cBhvr>
                                        <p:cTn id="70" dur="500" fill="hold"/>
                                        <p:tgtEl>
                                          <p:spTgt spid="20"/>
                                        </p:tgtEl>
                                        <p:attrNameLst>
                                          <p:attrName>ppt_w</p:attrName>
                                        </p:attrNameLst>
                                      </p:cBhvr>
                                      <p:tavLst>
                                        <p:tav tm="0">
                                          <p:val>
                                            <p:fltVal val="0"/>
                                          </p:val>
                                        </p:tav>
                                        <p:tav tm="100000">
                                          <p:val>
                                            <p:strVal val="#ppt_w"/>
                                          </p:val>
                                        </p:tav>
                                      </p:tavLst>
                                    </p:anim>
                                    <p:anim calcmode="lin" valueType="num">
                                      <p:cBhvr>
                                        <p:cTn id="71" dur="500" fill="hold"/>
                                        <p:tgtEl>
                                          <p:spTgt spid="20"/>
                                        </p:tgtEl>
                                        <p:attrNameLst>
                                          <p:attrName>ppt_h</p:attrName>
                                        </p:attrNameLst>
                                      </p:cBhvr>
                                      <p:tavLst>
                                        <p:tav tm="0">
                                          <p:val>
                                            <p:fltVal val="0"/>
                                          </p:val>
                                        </p:tav>
                                        <p:tav tm="100000">
                                          <p:val>
                                            <p:strVal val="#ppt_h"/>
                                          </p:val>
                                        </p:tav>
                                      </p:tavLst>
                                    </p:anim>
                                    <p:animEffect transition="in" filter="fade">
                                      <p:cBhvr>
                                        <p:cTn id="72" dur="500"/>
                                        <p:tgtEl>
                                          <p:spTgt spid="20"/>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nodeType="clickEffect">
                                  <p:stCondLst>
                                    <p:cond delay="0"/>
                                  </p:stCondLst>
                                  <p:childTnLst>
                                    <p:set>
                                      <p:cBhvr>
                                        <p:cTn id="76" dur="1" fill="hold">
                                          <p:stCondLst>
                                            <p:cond delay="0"/>
                                          </p:stCondLst>
                                        </p:cTn>
                                        <p:tgtEl>
                                          <p:spTgt spid="25"/>
                                        </p:tgtEl>
                                        <p:attrNameLst>
                                          <p:attrName>style.visibility</p:attrName>
                                        </p:attrNameLst>
                                      </p:cBhvr>
                                      <p:to>
                                        <p:strVal val="visible"/>
                                      </p:to>
                                    </p:set>
                                    <p:anim calcmode="lin" valueType="num">
                                      <p:cBhvr>
                                        <p:cTn id="77" dur="500" fill="hold"/>
                                        <p:tgtEl>
                                          <p:spTgt spid="25"/>
                                        </p:tgtEl>
                                        <p:attrNameLst>
                                          <p:attrName>ppt_w</p:attrName>
                                        </p:attrNameLst>
                                      </p:cBhvr>
                                      <p:tavLst>
                                        <p:tav tm="0">
                                          <p:val>
                                            <p:fltVal val="0"/>
                                          </p:val>
                                        </p:tav>
                                        <p:tav tm="100000">
                                          <p:val>
                                            <p:strVal val="#ppt_w"/>
                                          </p:val>
                                        </p:tav>
                                      </p:tavLst>
                                    </p:anim>
                                    <p:anim calcmode="lin" valueType="num">
                                      <p:cBhvr>
                                        <p:cTn id="78" dur="500" fill="hold"/>
                                        <p:tgtEl>
                                          <p:spTgt spid="25"/>
                                        </p:tgtEl>
                                        <p:attrNameLst>
                                          <p:attrName>ppt_h</p:attrName>
                                        </p:attrNameLst>
                                      </p:cBhvr>
                                      <p:tavLst>
                                        <p:tav tm="0">
                                          <p:val>
                                            <p:fltVal val="0"/>
                                          </p:val>
                                        </p:tav>
                                        <p:tav tm="100000">
                                          <p:val>
                                            <p:strVal val="#ppt_h"/>
                                          </p:val>
                                        </p:tav>
                                      </p:tavLst>
                                    </p:anim>
                                    <p:animEffect transition="in" filter="fade">
                                      <p:cBhvr>
                                        <p:cTn id="79" dur="500"/>
                                        <p:tgtEl>
                                          <p:spTgt spid="25"/>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nodeType="clickEffect">
                                  <p:stCondLst>
                                    <p:cond delay="0"/>
                                  </p:stCondLst>
                                  <p:childTnLst>
                                    <p:set>
                                      <p:cBhvr>
                                        <p:cTn id="83" dur="1" fill="hold">
                                          <p:stCondLst>
                                            <p:cond delay="0"/>
                                          </p:stCondLst>
                                        </p:cTn>
                                        <p:tgtEl>
                                          <p:spTgt spid="23"/>
                                        </p:tgtEl>
                                        <p:attrNameLst>
                                          <p:attrName>style.visibility</p:attrName>
                                        </p:attrNameLst>
                                      </p:cBhvr>
                                      <p:to>
                                        <p:strVal val="visible"/>
                                      </p:to>
                                    </p:set>
                                    <p:anim calcmode="lin" valueType="num">
                                      <p:cBhvr>
                                        <p:cTn id="84" dur="500" fill="hold"/>
                                        <p:tgtEl>
                                          <p:spTgt spid="23"/>
                                        </p:tgtEl>
                                        <p:attrNameLst>
                                          <p:attrName>ppt_w</p:attrName>
                                        </p:attrNameLst>
                                      </p:cBhvr>
                                      <p:tavLst>
                                        <p:tav tm="0">
                                          <p:val>
                                            <p:fltVal val="0"/>
                                          </p:val>
                                        </p:tav>
                                        <p:tav tm="100000">
                                          <p:val>
                                            <p:strVal val="#ppt_w"/>
                                          </p:val>
                                        </p:tav>
                                      </p:tavLst>
                                    </p:anim>
                                    <p:anim calcmode="lin" valueType="num">
                                      <p:cBhvr>
                                        <p:cTn id="85" dur="500" fill="hold"/>
                                        <p:tgtEl>
                                          <p:spTgt spid="23"/>
                                        </p:tgtEl>
                                        <p:attrNameLst>
                                          <p:attrName>ppt_h</p:attrName>
                                        </p:attrNameLst>
                                      </p:cBhvr>
                                      <p:tavLst>
                                        <p:tav tm="0">
                                          <p:val>
                                            <p:fltVal val="0"/>
                                          </p:val>
                                        </p:tav>
                                        <p:tav tm="100000">
                                          <p:val>
                                            <p:strVal val="#ppt_h"/>
                                          </p:val>
                                        </p:tav>
                                      </p:tavLst>
                                    </p:anim>
                                    <p:animEffect transition="in" filter="fade">
                                      <p:cBhvr>
                                        <p:cTn id="86" dur="500"/>
                                        <p:tgtEl>
                                          <p:spTgt spid="23"/>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16" fill="hold" nodeType="clickEffect">
                                  <p:stCondLst>
                                    <p:cond delay="0"/>
                                  </p:stCondLst>
                                  <p:childTnLst>
                                    <p:set>
                                      <p:cBhvr>
                                        <p:cTn id="90" dur="1" fill="hold">
                                          <p:stCondLst>
                                            <p:cond delay="0"/>
                                          </p:stCondLst>
                                        </p:cTn>
                                        <p:tgtEl>
                                          <p:spTgt spid="21"/>
                                        </p:tgtEl>
                                        <p:attrNameLst>
                                          <p:attrName>style.visibility</p:attrName>
                                        </p:attrNameLst>
                                      </p:cBhvr>
                                      <p:to>
                                        <p:strVal val="visible"/>
                                      </p:to>
                                    </p:set>
                                    <p:anim calcmode="lin" valueType="num">
                                      <p:cBhvr>
                                        <p:cTn id="91" dur="500" fill="hold"/>
                                        <p:tgtEl>
                                          <p:spTgt spid="21"/>
                                        </p:tgtEl>
                                        <p:attrNameLst>
                                          <p:attrName>ppt_w</p:attrName>
                                        </p:attrNameLst>
                                      </p:cBhvr>
                                      <p:tavLst>
                                        <p:tav tm="0">
                                          <p:val>
                                            <p:fltVal val="0"/>
                                          </p:val>
                                        </p:tav>
                                        <p:tav tm="100000">
                                          <p:val>
                                            <p:strVal val="#ppt_w"/>
                                          </p:val>
                                        </p:tav>
                                      </p:tavLst>
                                    </p:anim>
                                    <p:anim calcmode="lin" valueType="num">
                                      <p:cBhvr>
                                        <p:cTn id="92" dur="500" fill="hold"/>
                                        <p:tgtEl>
                                          <p:spTgt spid="21"/>
                                        </p:tgtEl>
                                        <p:attrNameLst>
                                          <p:attrName>ppt_h</p:attrName>
                                        </p:attrNameLst>
                                      </p:cBhvr>
                                      <p:tavLst>
                                        <p:tav tm="0">
                                          <p:val>
                                            <p:fltVal val="0"/>
                                          </p:val>
                                        </p:tav>
                                        <p:tav tm="100000">
                                          <p:val>
                                            <p:strVal val="#ppt_h"/>
                                          </p:val>
                                        </p:tav>
                                      </p:tavLst>
                                    </p:anim>
                                    <p:animEffect transition="in" filter="fade">
                                      <p:cBhvr>
                                        <p:cTn id="93" dur="500"/>
                                        <p:tgtEl>
                                          <p:spTgt spid="21"/>
                                        </p:tgtEl>
                                      </p:cBhvr>
                                    </p:animEffect>
                                  </p:childTnLst>
                                </p:cTn>
                              </p:par>
                            </p:childTnLst>
                          </p:cTn>
                        </p:par>
                      </p:childTnLst>
                    </p:cTn>
                  </p:par>
                  <p:par>
                    <p:cTn id="94" fill="hold">
                      <p:stCondLst>
                        <p:cond delay="indefinite"/>
                      </p:stCondLst>
                      <p:childTnLst>
                        <p:par>
                          <p:cTn id="95" fill="hold">
                            <p:stCondLst>
                              <p:cond delay="0"/>
                            </p:stCondLst>
                            <p:childTnLst>
                              <p:par>
                                <p:cTn id="96" presetID="53" presetClass="entr" presetSubtype="16" fill="hold" nodeType="clickEffect">
                                  <p:stCondLst>
                                    <p:cond delay="0"/>
                                  </p:stCondLst>
                                  <p:childTnLst>
                                    <p:set>
                                      <p:cBhvr>
                                        <p:cTn id="97" dur="1" fill="hold">
                                          <p:stCondLst>
                                            <p:cond delay="0"/>
                                          </p:stCondLst>
                                        </p:cTn>
                                        <p:tgtEl>
                                          <p:spTgt spid="3"/>
                                        </p:tgtEl>
                                        <p:attrNameLst>
                                          <p:attrName>style.visibility</p:attrName>
                                        </p:attrNameLst>
                                      </p:cBhvr>
                                      <p:to>
                                        <p:strVal val="visible"/>
                                      </p:to>
                                    </p:set>
                                    <p:anim calcmode="lin" valueType="num">
                                      <p:cBhvr>
                                        <p:cTn id="98" dur="500" fill="hold"/>
                                        <p:tgtEl>
                                          <p:spTgt spid="3"/>
                                        </p:tgtEl>
                                        <p:attrNameLst>
                                          <p:attrName>ppt_w</p:attrName>
                                        </p:attrNameLst>
                                      </p:cBhvr>
                                      <p:tavLst>
                                        <p:tav tm="0">
                                          <p:val>
                                            <p:fltVal val="0"/>
                                          </p:val>
                                        </p:tav>
                                        <p:tav tm="100000">
                                          <p:val>
                                            <p:strVal val="#ppt_w"/>
                                          </p:val>
                                        </p:tav>
                                      </p:tavLst>
                                    </p:anim>
                                    <p:anim calcmode="lin" valueType="num">
                                      <p:cBhvr>
                                        <p:cTn id="99" dur="500" fill="hold"/>
                                        <p:tgtEl>
                                          <p:spTgt spid="3"/>
                                        </p:tgtEl>
                                        <p:attrNameLst>
                                          <p:attrName>ppt_h</p:attrName>
                                        </p:attrNameLst>
                                      </p:cBhvr>
                                      <p:tavLst>
                                        <p:tav tm="0">
                                          <p:val>
                                            <p:fltVal val="0"/>
                                          </p:val>
                                        </p:tav>
                                        <p:tav tm="100000">
                                          <p:val>
                                            <p:strVal val="#ppt_h"/>
                                          </p:val>
                                        </p:tav>
                                      </p:tavLst>
                                    </p:anim>
                                    <p:animEffect transition="in" filter="fade">
                                      <p:cBhvr>
                                        <p:cTn id="100" dur="500"/>
                                        <p:tgtEl>
                                          <p:spTgt spid="3"/>
                                        </p:tgtEl>
                                      </p:cBhvr>
                                    </p:animEffect>
                                  </p:childTnLst>
                                </p:cTn>
                              </p:par>
                            </p:childTnLst>
                          </p:cTn>
                        </p:par>
                      </p:childTnLst>
                    </p:cTn>
                  </p:par>
                  <p:par>
                    <p:cTn id="101" fill="hold">
                      <p:stCondLst>
                        <p:cond delay="indefinite"/>
                      </p:stCondLst>
                      <p:childTnLst>
                        <p:par>
                          <p:cTn id="102" fill="hold">
                            <p:stCondLst>
                              <p:cond delay="0"/>
                            </p:stCondLst>
                            <p:childTnLst>
                              <p:par>
                                <p:cTn id="103" presetID="53" presetClass="entr" presetSubtype="16" fill="hold" grpId="0" nodeType="clickEffect">
                                  <p:stCondLst>
                                    <p:cond delay="0"/>
                                  </p:stCondLst>
                                  <p:childTnLst>
                                    <p:set>
                                      <p:cBhvr>
                                        <p:cTn id="104" dur="1" fill="hold">
                                          <p:stCondLst>
                                            <p:cond delay="0"/>
                                          </p:stCondLst>
                                        </p:cTn>
                                        <p:tgtEl>
                                          <p:spTgt spid="28"/>
                                        </p:tgtEl>
                                        <p:attrNameLst>
                                          <p:attrName>style.visibility</p:attrName>
                                        </p:attrNameLst>
                                      </p:cBhvr>
                                      <p:to>
                                        <p:strVal val="visible"/>
                                      </p:to>
                                    </p:set>
                                    <p:anim calcmode="lin" valueType="num">
                                      <p:cBhvr>
                                        <p:cTn id="105" dur="500" fill="hold"/>
                                        <p:tgtEl>
                                          <p:spTgt spid="28"/>
                                        </p:tgtEl>
                                        <p:attrNameLst>
                                          <p:attrName>ppt_w</p:attrName>
                                        </p:attrNameLst>
                                      </p:cBhvr>
                                      <p:tavLst>
                                        <p:tav tm="0">
                                          <p:val>
                                            <p:fltVal val="0"/>
                                          </p:val>
                                        </p:tav>
                                        <p:tav tm="100000">
                                          <p:val>
                                            <p:strVal val="#ppt_w"/>
                                          </p:val>
                                        </p:tav>
                                      </p:tavLst>
                                    </p:anim>
                                    <p:anim calcmode="lin" valueType="num">
                                      <p:cBhvr>
                                        <p:cTn id="106" dur="500" fill="hold"/>
                                        <p:tgtEl>
                                          <p:spTgt spid="28"/>
                                        </p:tgtEl>
                                        <p:attrNameLst>
                                          <p:attrName>ppt_h</p:attrName>
                                        </p:attrNameLst>
                                      </p:cBhvr>
                                      <p:tavLst>
                                        <p:tav tm="0">
                                          <p:val>
                                            <p:fltVal val="0"/>
                                          </p:val>
                                        </p:tav>
                                        <p:tav tm="100000">
                                          <p:val>
                                            <p:strVal val="#ppt_h"/>
                                          </p:val>
                                        </p:tav>
                                      </p:tavLst>
                                    </p:anim>
                                    <p:animEffect transition="in" filter="fade">
                                      <p:cBhvr>
                                        <p:cTn id="10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6776" y="-315416"/>
            <a:ext cx="12601400" cy="7416824"/>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pic>
        <p:nvPicPr>
          <p:cNvPr id="5" name="Image 4"/>
          <p:cNvPicPr>
            <a:picLocks noChangeAspect="1"/>
          </p:cNvPicPr>
          <p:nvPr/>
        </p:nvPicPr>
        <p:blipFill>
          <a:blip r:embed="rId2"/>
          <a:stretch>
            <a:fillRect/>
          </a:stretch>
        </p:blipFill>
        <p:spPr>
          <a:xfrm>
            <a:off x="2207568" y="2852936"/>
            <a:ext cx="7539373" cy="2160240"/>
          </a:xfrm>
          <a:prstGeom prst="rect">
            <a:avLst/>
          </a:prstGeom>
        </p:spPr>
      </p:pic>
      <p:sp>
        <p:nvSpPr>
          <p:cNvPr id="6" name="ZoneTexte 5"/>
          <p:cNvSpPr txBox="1"/>
          <p:nvPr/>
        </p:nvSpPr>
        <p:spPr>
          <a:xfrm>
            <a:off x="1775520" y="4149080"/>
            <a:ext cx="8705833" cy="646331"/>
          </a:xfrm>
          <a:prstGeom prst="rect">
            <a:avLst/>
          </a:prstGeom>
          <a:noFill/>
        </p:spPr>
        <p:txBody>
          <a:bodyPr wrap="square" rtlCol="0">
            <a:spAutoFit/>
          </a:bodyPr>
          <a:lstStyle/>
          <a:p>
            <a:r>
              <a:rPr lang="fr-CH" sz="3600" b="1" dirty="0">
                <a:solidFill>
                  <a:schemeClr val="bg1"/>
                </a:solidFill>
                <a:latin typeface="Segoe Script" panose="030B0504020000000003" pitchFamily="66" charset="0"/>
              </a:rPr>
              <a:t>Comment améliorer l’expérience ?</a:t>
            </a:r>
          </a:p>
        </p:txBody>
      </p:sp>
    </p:spTree>
    <p:extLst>
      <p:ext uri="{BB962C8B-B14F-4D97-AF65-F5344CB8AC3E}">
        <p14:creationId xmlns:p14="http://schemas.microsoft.com/office/powerpoint/2010/main" val="2130850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ZoneTexte 23"/>
          <p:cNvSpPr txBox="1"/>
          <p:nvPr/>
        </p:nvSpPr>
        <p:spPr>
          <a:xfrm>
            <a:off x="565214" y="-4973"/>
            <a:ext cx="6682914" cy="58477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fr-FR"/>
            </a:defPPr>
            <a:lvl1pP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CH" sz="3200" dirty="0"/>
              <a:t>L’expérience SIAMS pour les exposants</a:t>
            </a:r>
          </a:p>
        </p:txBody>
      </p:sp>
      <p:pic>
        <p:nvPicPr>
          <p:cNvPr id="8" name="Imag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08568" y="6321237"/>
            <a:ext cx="819536" cy="400239"/>
          </a:xfrm>
          <a:prstGeom prst="rect">
            <a:avLst/>
          </a:prstGeom>
        </p:spPr>
      </p:pic>
      <p:sp>
        <p:nvSpPr>
          <p:cNvPr id="9" name="ZoneTexte 8"/>
          <p:cNvSpPr txBox="1"/>
          <p:nvPr/>
        </p:nvSpPr>
        <p:spPr>
          <a:xfrm>
            <a:off x="2927648" y="1196752"/>
            <a:ext cx="7848872" cy="4154984"/>
          </a:xfrm>
          <a:prstGeom prst="rect">
            <a:avLst/>
          </a:prstGeom>
          <a:noFill/>
        </p:spPr>
        <p:txBody>
          <a:bodyPr wrap="square" rtlCol="0">
            <a:spAutoFit/>
          </a:bodyPr>
          <a:lstStyle/>
          <a:p>
            <a:pPr marL="285750"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Améliorer les prestations actuelles</a:t>
            </a:r>
          </a:p>
          <a:p>
            <a:pPr marL="742950" lvl="1"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Communication avant, pendant et après le salon</a:t>
            </a:r>
          </a:p>
          <a:p>
            <a:pPr marL="742950" lvl="1"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Trois entrées préservées</a:t>
            </a:r>
          </a:p>
          <a:p>
            <a:pPr marL="742950" lvl="1"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Services sur places étendus (catering, décoration, etc..)</a:t>
            </a:r>
          </a:p>
          <a:p>
            <a:pPr marL="742950" lvl="1"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Nouvelle offre de restauration</a:t>
            </a:r>
          </a:p>
          <a:p>
            <a:pPr lvl="1"/>
            <a:endParaRPr lang="fr-CH" sz="2400" dirty="0">
              <a:solidFill>
                <a:schemeClr val="bg1">
                  <a:lumMod val="50000"/>
                </a:schemeClr>
              </a:solidFill>
              <a:latin typeface="Calibri" panose="020F0502020204030204" pitchFamily="34" charset="0"/>
              <a:cs typeface="Arial" charset="0"/>
            </a:endParaRPr>
          </a:p>
          <a:p>
            <a:pPr marL="285750"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Inventer de nouvelles prestations «de valeur» pour simplifier la réalisation d’affaires</a:t>
            </a:r>
          </a:p>
          <a:p>
            <a:pPr marL="285750" indent="-285750">
              <a:buFont typeface="Wingdings" panose="05000000000000000000" pitchFamily="2" charset="2"/>
              <a:buChar char="§"/>
            </a:pPr>
            <a:endParaRPr lang="fr-CH" sz="2400" dirty="0">
              <a:solidFill>
                <a:schemeClr val="bg1">
                  <a:lumMod val="50000"/>
                </a:schemeClr>
              </a:solidFill>
              <a:latin typeface="Calibri" panose="020F0502020204030204" pitchFamily="34" charset="0"/>
              <a:cs typeface="Arial" charset="0"/>
            </a:endParaRPr>
          </a:p>
          <a:p>
            <a:pPr marL="285750"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Rencontre du comité des exposants à l’été</a:t>
            </a:r>
          </a:p>
          <a:p>
            <a:pPr marL="742950" lvl="1" indent="-285750">
              <a:buFont typeface="Wingdings" panose="05000000000000000000" pitchFamily="2" charset="2"/>
              <a:buChar char="§"/>
            </a:pPr>
            <a:endParaRPr lang="fr-CH" sz="2400" dirty="0">
              <a:solidFill>
                <a:schemeClr val="bg1">
                  <a:lumMod val="50000"/>
                </a:schemeClr>
              </a:solidFill>
              <a:latin typeface="Calibri" panose="020F0502020204030204" pitchFamily="34" charset="0"/>
              <a:cs typeface="Arial" charset="0"/>
            </a:endParaRPr>
          </a:p>
        </p:txBody>
      </p:sp>
      <p:pic>
        <p:nvPicPr>
          <p:cNvPr id="10" name="Imag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360" y="5373216"/>
            <a:ext cx="2033123" cy="1253877"/>
          </a:xfrm>
          <a:prstGeom prst="rect">
            <a:avLst/>
          </a:prstGeom>
        </p:spPr>
      </p:pic>
      <p:sp>
        <p:nvSpPr>
          <p:cNvPr id="11" name="Text Box 6"/>
          <p:cNvSpPr txBox="1">
            <a:spLocks noChangeArrowheads="1"/>
          </p:cNvSpPr>
          <p:nvPr/>
        </p:nvSpPr>
        <p:spPr bwMode="auto">
          <a:xfrm>
            <a:off x="-1" y="0"/>
            <a:ext cx="565215" cy="579802"/>
          </a:xfrm>
          <a:prstGeom prst="rect">
            <a:avLst/>
          </a:prstGeom>
          <a:solidFill>
            <a:srgbClr val="00B050"/>
          </a:solidFill>
          <a:ln w="9525" algn="ctr">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6000" b="0" i="0" u="none" strike="noStrike" cap="none" normalizeH="0" baseline="0" dirty="0">
              <a:ln>
                <a:noFill/>
              </a:ln>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20356119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ZoneTexte 23"/>
          <p:cNvSpPr txBox="1"/>
          <p:nvPr/>
        </p:nvSpPr>
        <p:spPr>
          <a:xfrm>
            <a:off x="565214" y="-4973"/>
            <a:ext cx="6682914" cy="58477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fr-FR"/>
            </a:defPPr>
            <a:lvl1pP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CH" sz="3200" dirty="0"/>
              <a:t>L’expérience SIAMS pour les visiteurs</a:t>
            </a:r>
          </a:p>
        </p:txBody>
      </p:sp>
      <p:pic>
        <p:nvPicPr>
          <p:cNvPr id="8" name="Imag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08568" y="6321237"/>
            <a:ext cx="819536" cy="400239"/>
          </a:xfrm>
          <a:prstGeom prst="rect">
            <a:avLst/>
          </a:prstGeom>
        </p:spPr>
      </p:pic>
      <p:sp>
        <p:nvSpPr>
          <p:cNvPr id="9" name="ZoneTexte 8"/>
          <p:cNvSpPr txBox="1"/>
          <p:nvPr/>
        </p:nvSpPr>
        <p:spPr>
          <a:xfrm>
            <a:off x="2927648" y="1196752"/>
            <a:ext cx="7848872" cy="4524315"/>
          </a:xfrm>
          <a:prstGeom prst="rect">
            <a:avLst/>
          </a:prstGeom>
          <a:noFill/>
        </p:spPr>
        <p:txBody>
          <a:bodyPr wrap="square" rtlCol="0">
            <a:spAutoFit/>
          </a:bodyPr>
          <a:lstStyle/>
          <a:p>
            <a:pPr marL="285750"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Améliorer les prestations actuelles</a:t>
            </a:r>
          </a:p>
          <a:p>
            <a:pPr marL="742950" lvl="1"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Plus de bus navettes et moins d’attente</a:t>
            </a:r>
          </a:p>
          <a:p>
            <a:pPr marL="742950" lvl="1"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Nouveau système de scannage aux caisses</a:t>
            </a:r>
          </a:p>
          <a:p>
            <a:pPr marL="742950" lvl="1"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Téléchargement des tickets</a:t>
            </a:r>
          </a:p>
          <a:p>
            <a:pPr marL="742950" lvl="1"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Restauration étendue et ouverture des restaurants</a:t>
            </a:r>
          </a:p>
          <a:p>
            <a:pPr lvl="1"/>
            <a:endParaRPr lang="fr-CH" sz="2400" dirty="0">
              <a:solidFill>
                <a:schemeClr val="bg1">
                  <a:lumMod val="50000"/>
                </a:schemeClr>
              </a:solidFill>
              <a:latin typeface="Calibri" panose="020F0502020204030204" pitchFamily="34" charset="0"/>
              <a:cs typeface="Arial" charset="0"/>
            </a:endParaRPr>
          </a:p>
          <a:p>
            <a:pPr marL="285750"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Préserver les «plus» de 2016</a:t>
            </a:r>
          </a:p>
          <a:p>
            <a:pPr marL="742950" lvl="1"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Accord CFF</a:t>
            </a:r>
          </a:p>
          <a:p>
            <a:pPr marL="742950" lvl="1"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Food truck</a:t>
            </a:r>
          </a:p>
          <a:p>
            <a:pPr marL="285750" indent="-285750">
              <a:buFont typeface="Wingdings" panose="05000000000000000000" pitchFamily="2" charset="2"/>
              <a:buChar char="§"/>
            </a:pPr>
            <a:endParaRPr lang="fr-CH" sz="2400" dirty="0">
              <a:solidFill>
                <a:schemeClr val="bg1">
                  <a:lumMod val="50000"/>
                </a:schemeClr>
              </a:solidFill>
              <a:latin typeface="Calibri" panose="020F0502020204030204" pitchFamily="34" charset="0"/>
              <a:cs typeface="Arial" charset="0"/>
            </a:endParaRPr>
          </a:p>
          <a:p>
            <a:pPr marL="285750"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Rencontre du comité des exposants à l’été</a:t>
            </a:r>
          </a:p>
          <a:p>
            <a:pPr marL="742950" lvl="1" indent="-285750">
              <a:buFont typeface="Wingdings" panose="05000000000000000000" pitchFamily="2" charset="2"/>
              <a:buChar char="§"/>
            </a:pPr>
            <a:endParaRPr lang="fr-CH" sz="2400" dirty="0">
              <a:solidFill>
                <a:schemeClr val="bg1">
                  <a:lumMod val="50000"/>
                </a:schemeClr>
              </a:solidFill>
              <a:latin typeface="Calibri" panose="020F0502020204030204" pitchFamily="34" charset="0"/>
              <a:cs typeface="Arial" charset="0"/>
            </a:endParaRPr>
          </a:p>
        </p:txBody>
      </p:sp>
      <p:pic>
        <p:nvPicPr>
          <p:cNvPr id="10" name="Imag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360" y="5373216"/>
            <a:ext cx="2033123" cy="1253877"/>
          </a:xfrm>
          <a:prstGeom prst="rect">
            <a:avLst/>
          </a:prstGeom>
        </p:spPr>
      </p:pic>
      <p:sp>
        <p:nvSpPr>
          <p:cNvPr id="11" name="Text Box 6"/>
          <p:cNvSpPr txBox="1">
            <a:spLocks noChangeArrowheads="1"/>
          </p:cNvSpPr>
          <p:nvPr/>
        </p:nvSpPr>
        <p:spPr bwMode="auto">
          <a:xfrm>
            <a:off x="-1" y="0"/>
            <a:ext cx="565215" cy="579802"/>
          </a:xfrm>
          <a:prstGeom prst="rect">
            <a:avLst/>
          </a:prstGeom>
          <a:solidFill>
            <a:srgbClr val="00B050"/>
          </a:solidFill>
          <a:ln w="9525" algn="ctr">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6000" b="0" i="0" u="none" strike="noStrike" cap="none" normalizeH="0" baseline="0" dirty="0">
              <a:ln>
                <a:noFill/>
              </a:ln>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41449785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1715" y="-196891"/>
            <a:ext cx="12784980" cy="2304256"/>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19" name="Image 18"/>
          <p:cNvPicPr>
            <a:picLocks noChangeAspect="1"/>
          </p:cNvPicPr>
          <p:nvPr/>
        </p:nvPicPr>
        <p:blipFill>
          <a:blip r:embed="rId3"/>
          <a:stretch>
            <a:fillRect/>
          </a:stretch>
        </p:blipFill>
        <p:spPr>
          <a:xfrm>
            <a:off x="1847528" y="566443"/>
            <a:ext cx="7539373" cy="2160240"/>
          </a:xfrm>
          <a:prstGeom prst="rect">
            <a:avLst/>
          </a:prstGeom>
        </p:spPr>
      </p:pic>
      <p:sp>
        <p:nvSpPr>
          <p:cNvPr id="17" name="Rectangle 16"/>
          <p:cNvSpPr/>
          <p:nvPr/>
        </p:nvSpPr>
        <p:spPr>
          <a:xfrm>
            <a:off x="-266541" y="4797152"/>
            <a:ext cx="12784980" cy="236181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1" name="Rectangle 10"/>
          <p:cNvSpPr/>
          <p:nvPr/>
        </p:nvSpPr>
        <p:spPr>
          <a:xfrm>
            <a:off x="1840355" y="5445224"/>
            <a:ext cx="8392269" cy="646331"/>
          </a:xfrm>
          <a:prstGeom prst="rect">
            <a:avLst/>
          </a:prstGeom>
        </p:spPr>
        <p:txBody>
          <a:bodyPr wrap="square">
            <a:spAutoFit/>
          </a:bodyPr>
          <a:lstStyle/>
          <a:p>
            <a:r>
              <a:rPr lang="fr-CH" sz="3600" b="1" dirty="0">
                <a:solidFill>
                  <a:srgbClr val="FFFFFF"/>
                </a:solidFill>
                <a:latin typeface="Segoe Script" panose="030B0504020000000003" pitchFamily="66" charset="0"/>
              </a:rPr>
              <a:t>Tous les indicateurs sont au vert</a:t>
            </a:r>
            <a:endParaRPr lang="fr-CH" sz="3600" dirty="0">
              <a:solidFill>
                <a:srgbClr val="FFFFFF"/>
              </a:solidFill>
            </a:endParaRPr>
          </a:p>
        </p:txBody>
      </p:sp>
      <p:sp>
        <p:nvSpPr>
          <p:cNvPr id="4" name="ZoneTexte 3"/>
          <p:cNvSpPr txBox="1"/>
          <p:nvPr/>
        </p:nvSpPr>
        <p:spPr>
          <a:xfrm>
            <a:off x="7032104" y="3140968"/>
            <a:ext cx="184731" cy="369332"/>
          </a:xfrm>
          <a:prstGeom prst="rect">
            <a:avLst/>
          </a:prstGeom>
          <a:noFill/>
        </p:spPr>
        <p:txBody>
          <a:bodyPr wrap="none" rtlCol="0">
            <a:spAutoFit/>
          </a:bodyPr>
          <a:lstStyle/>
          <a:p>
            <a:endParaRPr lang="fr-CH" dirty="0"/>
          </a:p>
        </p:txBody>
      </p:sp>
      <p:grpSp>
        <p:nvGrpSpPr>
          <p:cNvPr id="21" name="Groupe 20"/>
          <p:cNvGrpSpPr/>
          <p:nvPr/>
        </p:nvGrpSpPr>
        <p:grpSpPr>
          <a:xfrm>
            <a:off x="74951" y="2107365"/>
            <a:ext cx="3720890" cy="2310057"/>
            <a:chOff x="811653" y="1941819"/>
            <a:chExt cx="3720890" cy="2310057"/>
          </a:xfrm>
        </p:grpSpPr>
        <p:sp>
          <p:nvSpPr>
            <p:cNvPr id="22" name="ZoneTexte 21"/>
            <p:cNvSpPr txBox="1"/>
            <p:nvPr/>
          </p:nvSpPr>
          <p:spPr>
            <a:xfrm>
              <a:off x="811653" y="1941819"/>
              <a:ext cx="3720890" cy="1862048"/>
            </a:xfrm>
            <a:prstGeom prst="rect">
              <a:avLst/>
            </a:prstGeom>
            <a:noFill/>
          </p:spPr>
          <p:txBody>
            <a:bodyPr wrap="none" rtlCol="0">
              <a:spAutoFit/>
            </a:bodyPr>
            <a:lstStyle/>
            <a:p>
              <a:r>
                <a:rPr lang="fr-CH" sz="11500" dirty="0">
                  <a:solidFill>
                    <a:srgbClr val="00B050"/>
                  </a:solidFill>
                  <a:latin typeface="Impact" panose="020B0806030902050204" pitchFamily="34" charset="0"/>
                </a:rPr>
                <a:t>Haute</a:t>
              </a:r>
            </a:p>
          </p:txBody>
        </p:sp>
        <p:sp>
          <p:nvSpPr>
            <p:cNvPr id="23" name="Rectangle 22"/>
            <p:cNvSpPr/>
            <p:nvPr/>
          </p:nvSpPr>
          <p:spPr>
            <a:xfrm>
              <a:off x="811653" y="3728656"/>
              <a:ext cx="3635932" cy="523220"/>
            </a:xfrm>
            <a:prstGeom prst="rect">
              <a:avLst/>
            </a:prstGeom>
          </p:spPr>
          <p:txBody>
            <a:bodyPr wrap="none">
              <a:spAutoFit/>
            </a:bodyPr>
            <a:lstStyle/>
            <a:p>
              <a:pPr algn="ctr"/>
              <a:r>
                <a:rPr lang="fr-CH" sz="2800" b="1" dirty="0">
                  <a:solidFill>
                    <a:schemeClr val="bg1">
                      <a:lumMod val="50000"/>
                    </a:schemeClr>
                  </a:solidFill>
                  <a:latin typeface="Segoe Script" panose="030B0504020000000003" pitchFamily="66" charset="0"/>
                </a:rPr>
                <a:t>satisfaction 2016</a:t>
              </a:r>
              <a:endParaRPr lang="fr-CH" sz="2800" dirty="0">
                <a:solidFill>
                  <a:schemeClr val="bg1">
                    <a:lumMod val="50000"/>
                  </a:schemeClr>
                </a:solidFill>
              </a:endParaRPr>
            </a:p>
          </p:txBody>
        </p:sp>
      </p:grpSp>
      <p:grpSp>
        <p:nvGrpSpPr>
          <p:cNvPr id="24" name="Groupe 23"/>
          <p:cNvGrpSpPr/>
          <p:nvPr/>
        </p:nvGrpSpPr>
        <p:grpSpPr>
          <a:xfrm>
            <a:off x="4433977" y="2150918"/>
            <a:ext cx="3575018" cy="2614464"/>
            <a:chOff x="784030" y="2068299"/>
            <a:chExt cx="3575018" cy="2614464"/>
          </a:xfrm>
        </p:grpSpPr>
        <p:sp>
          <p:nvSpPr>
            <p:cNvPr id="25" name="ZoneTexte 24"/>
            <p:cNvSpPr txBox="1"/>
            <p:nvPr/>
          </p:nvSpPr>
          <p:spPr>
            <a:xfrm>
              <a:off x="784030" y="2068299"/>
              <a:ext cx="3575018" cy="1862048"/>
            </a:xfrm>
            <a:prstGeom prst="rect">
              <a:avLst/>
            </a:prstGeom>
            <a:noFill/>
          </p:spPr>
          <p:txBody>
            <a:bodyPr wrap="none" rtlCol="0">
              <a:spAutoFit/>
            </a:bodyPr>
            <a:lstStyle/>
            <a:p>
              <a:r>
                <a:rPr lang="fr-CH" sz="11500" dirty="0">
                  <a:solidFill>
                    <a:srgbClr val="00B050"/>
                  </a:solidFill>
                  <a:latin typeface="Impact" panose="020B0806030902050204" pitchFamily="34" charset="0"/>
                </a:rPr>
                <a:t>+50%</a:t>
              </a:r>
            </a:p>
          </p:txBody>
        </p:sp>
        <p:sp>
          <p:nvSpPr>
            <p:cNvPr id="26" name="Rectangle 25"/>
            <p:cNvSpPr/>
            <p:nvPr/>
          </p:nvSpPr>
          <p:spPr>
            <a:xfrm>
              <a:off x="1024056" y="3728656"/>
              <a:ext cx="3211135" cy="954107"/>
            </a:xfrm>
            <a:prstGeom prst="rect">
              <a:avLst/>
            </a:prstGeom>
          </p:spPr>
          <p:txBody>
            <a:bodyPr wrap="none">
              <a:spAutoFit/>
            </a:bodyPr>
            <a:lstStyle/>
            <a:p>
              <a:pPr algn="ctr"/>
              <a:r>
                <a:rPr lang="fr-CH" sz="2800" b="1" dirty="0">
                  <a:solidFill>
                    <a:schemeClr val="bg1">
                      <a:lumMod val="50000"/>
                    </a:schemeClr>
                  </a:solidFill>
                  <a:latin typeface="Segoe Script" panose="030B0504020000000003" pitchFamily="66" charset="0"/>
                </a:rPr>
                <a:t>de surface déjà </a:t>
              </a:r>
            </a:p>
            <a:p>
              <a:pPr algn="ctr"/>
              <a:r>
                <a:rPr lang="fr-CH" sz="2800" b="1" dirty="0">
                  <a:solidFill>
                    <a:schemeClr val="bg1">
                      <a:lumMod val="50000"/>
                    </a:schemeClr>
                  </a:solidFill>
                  <a:latin typeface="Segoe Script" panose="030B0504020000000003" pitchFamily="66" charset="0"/>
                </a:rPr>
                <a:t>pré-réservée</a:t>
              </a:r>
              <a:endParaRPr lang="fr-CH" sz="2800" dirty="0">
                <a:solidFill>
                  <a:schemeClr val="bg1">
                    <a:lumMod val="50000"/>
                  </a:schemeClr>
                </a:solidFill>
              </a:endParaRPr>
            </a:p>
          </p:txBody>
        </p:sp>
      </p:grpSp>
      <p:grpSp>
        <p:nvGrpSpPr>
          <p:cNvPr id="27" name="Groupe 26"/>
          <p:cNvGrpSpPr/>
          <p:nvPr/>
        </p:nvGrpSpPr>
        <p:grpSpPr>
          <a:xfrm>
            <a:off x="8979686" y="2153886"/>
            <a:ext cx="2787366" cy="2356466"/>
            <a:chOff x="787396" y="1909960"/>
            <a:chExt cx="2787366" cy="2356466"/>
          </a:xfrm>
        </p:grpSpPr>
        <p:sp>
          <p:nvSpPr>
            <p:cNvPr id="28" name="ZoneTexte 27"/>
            <p:cNvSpPr txBox="1"/>
            <p:nvPr/>
          </p:nvSpPr>
          <p:spPr>
            <a:xfrm>
              <a:off x="787396" y="1909960"/>
              <a:ext cx="2787366" cy="1862048"/>
            </a:xfrm>
            <a:prstGeom prst="rect">
              <a:avLst/>
            </a:prstGeom>
            <a:noFill/>
          </p:spPr>
          <p:txBody>
            <a:bodyPr wrap="none" rtlCol="0">
              <a:spAutoFit/>
            </a:bodyPr>
            <a:lstStyle/>
            <a:p>
              <a:r>
                <a:rPr lang="fr-CH" sz="11500" dirty="0">
                  <a:solidFill>
                    <a:srgbClr val="00B050"/>
                  </a:solidFill>
                  <a:latin typeface="Impact" panose="020B0806030902050204" pitchFamily="34" charset="0"/>
                </a:rPr>
                <a:t>Fort </a:t>
              </a:r>
            </a:p>
          </p:txBody>
        </p:sp>
        <p:sp>
          <p:nvSpPr>
            <p:cNvPr id="29" name="Rectangle 28"/>
            <p:cNvSpPr/>
            <p:nvPr/>
          </p:nvSpPr>
          <p:spPr>
            <a:xfrm>
              <a:off x="1449789" y="3743206"/>
              <a:ext cx="1455848" cy="523220"/>
            </a:xfrm>
            <a:prstGeom prst="rect">
              <a:avLst/>
            </a:prstGeom>
          </p:spPr>
          <p:txBody>
            <a:bodyPr wrap="none">
              <a:spAutoFit/>
            </a:bodyPr>
            <a:lstStyle/>
            <a:p>
              <a:pPr algn="ctr"/>
              <a:r>
                <a:rPr lang="fr-CH" sz="2800" b="1" dirty="0">
                  <a:solidFill>
                    <a:schemeClr val="bg1">
                      <a:lumMod val="50000"/>
                    </a:schemeClr>
                  </a:solidFill>
                  <a:latin typeface="Segoe Script" panose="030B0504020000000003" pitchFamily="66" charset="0"/>
                </a:rPr>
                <a:t>intérêt</a:t>
              </a:r>
              <a:endParaRPr lang="fr-CH" sz="2800" dirty="0">
                <a:solidFill>
                  <a:schemeClr val="bg1">
                    <a:lumMod val="50000"/>
                  </a:schemeClr>
                </a:solidFill>
              </a:endParaRPr>
            </a:p>
          </p:txBody>
        </p:sp>
      </p:grpSp>
    </p:spTree>
    <p:extLst>
      <p:ext uri="{BB962C8B-B14F-4D97-AF65-F5344CB8AC3E}">
        <p14:creationId xmlns:p14="http://schemas.microsoft.com/office/powerpoint/2010/main" val="3716217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p:cTn id="14" dur="500" fill="hold"/>
                                        <p:tgtEl>
                                          <p:spTgt spid="24"/>
                                        </p:tgtEl>
                                        <p:attrNameLst>
                                          <p:attrName>ppt_w</p:attrName>
                                        </p:attrNameLst>
                                      </p:cBhvr>
                                      <p:tavLst>
                                        <p:tav tm="0">
                                          <p:val>
                                            <p:fltVal val="0"/>
                                          </p:val>
                                        </p:tav>
                                        <p:tav tm="100000">
                                          <p:val>
                                            <p:strVal val="#ppt_w"/>
                                          </p:val>
                                        </p:tav>
                                      </p:tavLst>
                                    </p:anim>
                                    <p:anim calcmode="lin" valueType="num">
                                      <p:cBhvr>
                                        <p:cTn id="15" dur="500" fill="hold"/>
                                        <p:tgtEl>
                                          <p:spTgt spid="24"/>
                                        </p:tgtEl>
                                        <p:attrNameLst>
                                          <p:attrName>ppt_h</p:attrName>
                                        </p:attrNameLst>
                                      </p:cBhvr>
                                      <p:tavLst>
                                        <p:tav tm="0">
                                          <p:val>
                                            <p:fltVal val="0"/>
                                          </p:val>
                                        </p:tav>
                                        <p:tav tm="100000">
                                          <p:val>
                                            <p:strVal val="#ppt_h"/>
                                          </p:val>
                                        </p:tav>
                                      </p:tavLst>
                                    </p:anim>
                                    <p:animEffect transition="in" filter="fade">
                                      <p:cBhvr>
                                        <p:cTn id="16" dur="500"/>
                                        <p:tgtEl>
                                          <p:spTgt spid="24"/>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6776" y="-315416"/>
            <a:ext cx="12601400" cy="7416824"/>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pic>
        <p:nvPicPr>
          <p:cNvPr id="7" name="Image 6"/>
          <p:cNvPicPr>
            <a:picLocks noChangeAspect="1"/>
          </p:cNvPicPr>
          <p:nvPr/>
        </p:nvPicPr>
        <p:blipFill>
          <a:blip r:embed="rId2"/>
          <a:stretch>
            <a:fillRect/>
          </a:stretch>
        </p:blipFill>
        <p:spPr>
          <a:xfrm>
            <a:off x="839416" y="2822766"/>
            <a:ext cx="9253221" cy="2190410"/>
          </a:xfrm>
          <a:prstGeom prst="rect">
            <a:avLst/>
          </a:prstGeom>
        </p:spPr>
      </p:pic>
      <p:sp>
        <p:nvSpPr>
          <p:cNvPr id="6" name="ZoneTexte 5"/>
          <p:cNvSpPr txBox="1"/>
          <p:nvPr/>
        </p:nvSpPr>
        <p:spPr>
          <a:xfrm>
            <a:off x="623392" y="4149080"/>
            <a:ext cx="11233248" cy="646331"/>
          </a:xfrm>
          <a:prstGeom prst="rect">
            <a:avLst/>
          </a:prstGeom>
          <a:noFill/>
        </p:spPr>
        <p:txBody>
          <a:bodyPr wrap="square" rtlCol="0">
            <a:spAutoFit/>
          </a:bodyPr>
          <a:lstStyle/>
          <a:p>
            <a:r>
              <a:rPr lang="fr-CH" sz="3600" b="1" dirty="0">
                <a:solidFill>
                  <a:schemeClr val="bg1"/>
                </a:solidFill>
                <a:latin typeface="Segoe Script" panose="030B0504020000000003" pitchFamily="66" charset="0"/>
              </a:rPr>
              <a:t>La communication à la portée des exposants</a:t>
            </a:r>
          </a:p>
        </p:txBody>
      </p:sp>
    </p:spTree>
    <p:extLst>
      <p:ext uri="{BB962C8B-B14F-4D97-AF65-F5344CB8AC3E}">
        <p14:creationId xmlns:p14="http://schemas.microsoft.com/office/powerpoint/2010/main" val="3861812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695400" y="1289203"/>
            <a:ext cx="6882796" cy="2677656"/>
          </a:xfrm>
          <a:prstGeom prst="rect">
            <a:avLst/>
          </a:prstGeom>
          <a:noFill/>
        </p:spPr>
        <p:txBody>
          <a:bodyPr wrap="square" rtlCol="0">
            <a:spAutoFit/>
          </a:bodyPr>
          <a:lstStyle/>
          <a:p>
            <a:pPr marL="285750"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Portail d’informations microtechniques</a:t>
            </a:r>
          </a:p>
          <a:p>
            <a:pPr marL="742950" lvl="1"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Plus de 200 news avant SIAMS</a:t>
            </a:r>
          </a:p>
          <a:p>
            <a:pPr marL="742950" lvl="1"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Plus de 200 news après SIAMS</a:t>
            </a:r>
          </a:p>
          <a:p>
            <a:pPr marL="742950" lvl="1"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Certains exposants l’utilisent largement</a:t>
            </a:r>
          </a:p>
          <a:p>
            <a:pPr marL="742950" lvl="1"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Gratuit pour les exposants</a:t>
            </a:r>
          </a:p>
          <a:p>
            <a:pPr marL="742950" lvl="1"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News relayés sur Twitter à 100%</a:t>
            </a:r>
          </a:p>
          <a:p>
            <a:pPr marL="742950" lvl="1"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News relayés sur </a:t>
            </a:r>
            <a:r>
              <a:rPr lang="fr-CH" sz="2400" dirty="0" err="1">
                <a:solidFill>
                  <a:schemeClr val="bg1">
                    <a:lumMod val="50000"/>
                  </a:schemeClr>
                </a:solidFill>
                <a:latin typeface="Calibri" panose="020F0502020204030204" pitchFamily="34" charset="0"/>
                <a:cs typeface="Arial" charset="0"/>
              </a:rPr>
              <a:t>Linkedin</a:t>
            </a:r>
            <a:r>
              <a:rPr lang="fr-CH" sz="2400" dirty="0">
                <a:solidFill>
                  <a:schemeClr val="bg1">
                    <a:lumMod val="50000"/>
                  </a:schemeClr>
                </a:solidFill>
                <a:latin typeface="Calibri" panose="020F0502020204030204" pitchFamily="34" charset="0"/>
                <a:cs typeface="Arial" charset="0"/>
              </a:rPr>
              <a:t> et Facebook</a:t>
            </a:r>
          </a:p>
        </p:txBody>
      </p:sp>
      <p:sp>
        <p:nvSpPr>
          <p:cNvPr id="7" name="ZoneTexte 6"/>
          <p:cNvSpPr txBox="1"/>
          <p:nvPr/>
        </p:nvSpPr>
        <p:spPr>
          <a:xfrm>
            <a:off x="7392144" y="1291982"/>
            <a:ext cx="4146492" cy="2677656"/>
          </a:xfrm>
          <a:prstGeom prst="rect">
            <a:avLst/>
          </a:prstGeom>
          <a:noFill/>
        </p:spPr>
        <p:txBody>
          <a:bodyPr wrap="square" rtlCol="0">
            <a:spAutoFit/>
          </a:bodyPr>
          <a:lstStyle/>
          <a:p>
            <a:pPr marL="285750"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Donne une opportunité de communication et de présence</a:t>
            </a:r>
          </a:p>
          <a:p>
            <a:pPr marL="285750"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Valorise SIAMS et les exposants</a:t>
            </a:r>
          </a:p>
          <a:p>
            <a:pPr marL="285750" indent="-285750">
              <a:buFont typeface="Wingdings" panose="05000000000000000000" pitchFamily="2" charset="2"/>
              <a:buChar char="§"/>
            </a:pPr>
            <a:r>
              <a:rPr lang="fr-CH" sz="2400" dirty="0">
                <a:solidFill>
                  <a:schemeClr val="bg1">
                    <a:lumMod val="50000"/>
                  </a:schemeClr>
                </a:solidFill>
                <a:latin typeface="Calibri" panose="020F0502020204030204" pitchFamily="34" charset="0"/>
                <a:cs typeface="Arial" charset="0"/>
              </a:rPr>
              <a:t>Nous essayons de créer un réflexe: News=SIAMS</a:t>
            </a:r>
          </a:p>
        </p:txBody>
      </p:sp>
      <p:sp>
        <p:nvSpPr>
          <p:cNvPr id="8" name="ZoneTexte 7"/>
          <p:cNvSpPr txBox="1"/>
          <p:nvPr/>
        </p:nvSpPr>
        <p:spPr>
          <a:xfrm>
            <a:off x="0" y="-4973"/>
            <a:ext cx="4511824" cy="58477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fr-FR"/>
            </a:defPPr>
            <a:lvl1pP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fr-CH" sz="3200" dirty="0"/>
              <a:t>Portail d’informations</a:t>
            </a:r>
          </a:p>
        </p:txBody>
      </p:sp>
      <p:sp>
        <p:nvSpPr>
          <p:cNvPr id="9" name="Text Box 6"/>
          <p:cNvSpPr txBox="1">
            <a:spLocks noChangeArrowheads="1"/>
          </p:cNvSpPr>
          <p:nvPr/>
        </p:nvSpPr>
        <p:spPr bwMode="auto">
          <a:xfrm>
            <a:off x="-1" y="0"/>
            <a:ext cx="565215" cy="579802"/>
          </a:xfrm>
          <a:prstGeom prst="rect">
            <a:avLst/>
          </a:prstGeom>
          <a:solidFill>
            <a:srgbClr val="FFC000"/>
          </a:solidFill>
          <a:ln w="9525" algn="ctr">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6000" b="0" i="0" u="none" strike="noStrike" cap="none" normalizeH="0" baseline="0" dirty="0">
              <a:ln>
                <a:noFill/>
              </a:ln>
              <a:solidFill>
                <a:schemeClr val="bg1"/>
              </a:solidFill>
              <a:effectLst/>
              <a:latin typeface="Arial" panose="020B0604020202020204" pitchFamily="34" charset="0"/>
            </a:endParaRPr>
          </a:p>
        </p:txBody>
      </p:sp>
      <p:pic>
        <p:nvPicPr>
          <p:cNvPr id="13" name="Imag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3140968"/>
            <a:ext cx="7334247" cy="3769700"/>
          </a:xfrm>
          <a:prstGeom prst="rect">
            <a:avLst/>
          </a:prstGeom>
        </p:spPr>
      </p:pic>
    </p:spTree>
    <p:extLst>
      <p:ext uri="{BB962C8B-B14F-4D97-AF65-F5344CB8AC3E}">
        <p14:creationId xmlns:p14="http://schemas.microsoft.com/office/powerpoint/2010/main" val="15679052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1485424783"/>
              </p:ext>
            </p:extLst>
          </p:nvPr>
        </p:nvGraphicFramePr>
        <p:xfrm>
          <a:off x="983432" y="980728"/>
          <a:ext cx="10225138" cy="1308738"/>
        </p:xfrm>
        <a:graphic>
          <a:graphicData uri="http://schemas.openxmlformats.org/drawingml/2006/table">
            <a:tbl>
              <a:tblPr>
                <a:tableStyleId>{5C22544A-7EE6-4342-B048-85BDC9FD1C3A}</a:tableStyleId>
              </a:tblPr>
              <a:tblGrid>
                <a:gridCol w="1920458">
                  <a:extLst>
                    <a:ext uri="{9D8B030D-6E8A-4147-A177-3AD203B41FA5}">
                      <a16:colId xmlns:a16="http://schemas.microsoft.com/office/drawing/2014/main" val="459567264"/>
                    </a:ext>
                  </a:extLst>
                </a:gridCol>
                <a:gridCol w="1038085">
                  <a:extLst>
                    <a:ext uri="{9D8B030D-6E8A-4147-A177-3AD203B41FA5}">
                      <a16:colId xmlns:a16="http://schemas.microsoft.com/office/drawing/2014/main" val="2084557417"/>
                    </a:ext>
                  </a:extLst>
                </a:gridCol>
                <a:gridCol w="1038085">
                  <a:extLst>
                    <a:ext uri="{9D8B030D-6E8A-4147-A177-3AD203B41FA5}">
                      <a16:colId xmlns:a16="http://schemas.microsoft.com/office/drawing/2014/main" val="3198761821"/>
                    </a:ext>
                  </a:extLst>
                </a:gridCol>
                <a:gridCol w="1038085">
                  <a:extLst>
                    <a:ext uri="{9D8B030D-6E8A-4147-A177-3AD203B41FA5}">
                      <a16:colId xmlns:a16="http://schemas.microsoft.com/office/drawing/2014/main" val="1137699069"/>
                    </a:ext>
                  </a:extLst>
                </a:gridCol>
                <a:gridCol w="1038085">
                  <a:extLst>
                    <a:ext uri="{9D8B030D-6E8A-4147-A177-3AD203B41FA5}">
                      <a16:colId xmlns:a16="http://schemas.microsoft.com/office/drawing/2014/main" val="3009461397"/>
                    </a:ext>
                  </a:extLst>
                </a:gridCol>
                <a:gridCol w="1038085">
                  <a:extLst>
                    <a:ext uri="{9D8B030D-6E8A-4147-A177-3AD203B41FA5}">
                      <a16:colId xmlns:a16="http://schemas.microsoft.com/office/drawing/2014/main" val="2265451057"/>
                    </a:ext>
                  </a:extLst>
                </a:gridCol>
                <a:gridCol w="1038085">
                  <a:extLst>
                    <a:ext uri="{9D8B030D-6E8A-4147-A177-3AD203B41FA5}">
                      <a16:colId xmlns:a16="http://schemas.microsoft.com/office/drawing/2014/main" val="1560766404"/>
                    </a:ext>
                  </a:extLst>
                </a:gridCol>
                <a:gridCol w="1038085">
                  <a:extLst>
                    <a:ext uri="{9D8B030D-6E8A-4147-A177-3AD203B41FA5}">
                      <a16:colId xmlns:a16="http://schemas.microsoft.com/office/drawing/2014/main" val="420988594"/>
                    </a:ext>
                  </a:extLst>
                </a:gridCol>
                <a:gridCol w="1038085">
                  <a:extLst>
                    <a:ext uri="{9D8B030D-6E8A-4147-A177-3AD203B41FA5}">
                      <a16:colId xmlns:a16="http://schemas.microsoft.com/office/drawing/2014/main" val="3743499103"/>
                    </a:ext>
                  </a:extLst>
                </a:gridCol>
              </a:tblGrid>
              <a:tr h="180975">
                <a:tc>
                  <a:txBody>
                    <a:bodyPr/>
                    <a:lstStyle/>
                    <a:p>
                      <a:pPr algn="l" fontAlgn="b"/>
                      <a:r>
                        <a:rPr lang="fr-CH" sz="1400" u="none" strike="noStrike" dirty="0">
                          <a:effectLst/>
                          <a:latin typeface="Calibri Light" panose="020F0302020204030204" pitchFamily="34" charset="0"/>
                        </a:rPr>
                        <a:t>Fréquentation site</a:t>
                      </a:r>
                      <a:endParaRPr lang="fr-CH" sz="1400" b="0" i="0" u="none" strike="noStrike" dirty="0">
                        <a:solidFill>
                          <a:srgbClr val="000000"/>
                        </a:solidFill>
                        <a:effectLst/>
                        <a:latin typeface="Calibri Light" panose="020F0302020204030204" pitchFamily="34" charset="0"/>
                      </a:endParaRPr>
                    </a:p>
                  </a:txBody>
                  <a:tcPr marL="4763" marR="4763" marT="4763" marB="0" anchor="b">
                    <a:noFill/>
                  </a:tcPr>
                </a:tc>
                <a:tc>
                  <a:txBody>
                    <a:bodyPr/>
                    <a:lstStyle/>
                    <a:p>
                      <a:pPr algn="l" fontAlgn="b"/>
                      <a:endParaRPr lang="fr-CH" sz="1400" b="0" i="0" u="none" strike="noStrike" dirty="0">
                        <a:solidFill>
                          <a:srgbClr val="000000"/>
                        </a:solidFill>
                        <a:effectLst/>
                        <a:latin typeface="Calibri Light" panose="020F0302020204030204" pitchFamily="34" charset="0"/>
                      </a:endParaRPr>
                    </a:p>
                  </a:txBody>
                  <a:tcPr marL="4763" marR="4763" marT="4763" marB="0" anchor="b">
                    <a:noFill/>
                  </a:tcPr>
                </a:tc>
                <a:tc>
                  <a:txBody>
                    <a:bodyPr/>
                    <a:lstStyle/>
                    <a:p>
                      <a:pPr algn="l" fontAlgn="b"/>
                      <a:endParaRPr lang="fr-CH" sz="1400" b="0" i="0" u="none" strike="noStrike" dirty="0">
                        <a:solidFill>
                          <a:srgbClr val="000000"/>
                        </a:solidFill>
                        <a:effectLst/>
                        <a:latin typeface="Calibri Light" panose="020F0302020204030204" pitchFamily="34" charset="0"/>
                      </a:endParaRPr>
                    </a:p>
                  </a:txBody>
                  <a:tcPr marL="4763" marR="4763" marT="4763" marB="0" anchor="b">
                    <a:noFill/>
                  </a:tcPr>
                </a:tc>
                <a:tc>
                  <a:txBody>
                    <a:bodyPr/>
                    <a:lstStyle/>
                    <a:p>
                      <a:pPr algn="l" fontAlgn="b"/>
                      <a:endParaRPr lang="fr-CH" sz="1400" b="0" i="0" u="none" strike="noStrike" dirty="0">
                        <a:solidFill>
                          <a:srgbClr val="000000"/>
                        </a:solidFill>
                        <a:effectLst/>
                        <a:latin typeface="Calibri Light" panose="020F0302020204030204" pitchFamily="34" charset="0"/>
                      </a:endParaRPr>
                    </a:p>
                  </a:txBody>
                  <a:tcPr marL="4763" marR="4763" marT="4763" marB="0" anchor="b">
                    <a:noFill/>
                  </a:tcPr>
                </a:tc>
                <a:tc>
                  <a:txBody>
                    <a:bodyPr/>
                    <a:lstStyle/>
                    <a:p>
                      <a:pPr algn="l" fontAlgn="b"/>
                      <a:endParaRPr lang="fr-CH" sz="1400" b="0" i="0" u="none" strike="noStrike">
                        <a:solidFill>
                          <a:srgbClr val="000000"/>
                        </a:solidFill>
                        <a:effectLst/>
                        <a:latin typeface="Calibri Light" panose="020F0302020204030204" pitchFamily="34" charset="0"/>
                      </a:endParaRPr>
                    </a:p>
                  </a:txBody>
                  <a:tcPr marL="4763" marR="4763" marT="4763" marB="0" anchor="b">
                    <a:noFill/>
                  </a:tcPr>
                </a:tc>
                <a:tc>
                  <a:txBody>
                    <a:bodyPr/>
                    <a:lstStyle/>
                    <a:p>
                      <a:pPr algn="l" fontAlgn="b"/>
                      <a:endParaRPr lang="fr-CH" sz="1400" b="0" i="0" u="none" strike="noStrike" dirty="0">
                        <a:solidFill>
                          <a:srgbClr val="000000"/>
                        </a:solidFill>
                        <a:effectLst/>
                        <a:latin typeface="Calibri Light" panose="020F0302020204030204" pitchFamily="34" charset="0"/>
                      </a:endParaRPr>
                    </a:p>
                  </a:txBody>
                  <a:tcPr marL="4763" marR="4763" marT="4763" marB="0" anchor="b">
                    <a:noFill/>
                  </a:tcPr>
                </a:tc>
                <a:tc>
                  <a:txBody>
                    <a:bodyPr/>
                    <a:lstStyle/>
                    <a:p>
                      <a:pPr algn="l" fontAlgn="b"/>
                      <a:endParaRPr lang="fr-CH" sz="1400" b="0" i="0" u="none" strike="noStrike" dirty="0">
                        <a:solidFill>
                          <a:srgbClr val="000000"/>
                        </a:solidFill>
                        <a:effectLst/>
                        <a:latin typeface="Calibri Light" panose="020F0302020204030204" pitchFamily="34" charset="0"/>
                      </a:endParaRPr>
                    </a:p>
                  </a:txBody>
                  <a:tcPr marL="4763" marR="4763" marT="4763" marB="0" anchor="b">
                    <a:noFill/>
                  </a:tcPr>
                </a:tc>
                <a:tc>
                  <a:txBody>
                    <a:bodyPr/>
                    <a:lstStyle/>
                    <a:p>
                      <a:pPr algn="l" fontAlgn="b"/>
                      <a:endParaRPr lang="fr-CH" sz="1400" b="0" i="0" u="none" strike="noStrike" dirty="0">
                        <a:solidFill>
                          <a:srgbClr val="000000"/>
                        </a:solidFill>
                        <a:effectLst/>
                        <a:latin typeface="Calibri Light" panose="020F0302020204030204" pitchFamily="34" charset="0"/>
                      </a:endParaRPr>
                    </a:p>
                  </a:txBody>
                  <a:tcPr marL="4763" marR="4763" marT="4763" marB="0" anchor="b">
                    <a:noFill/>
                  </a:tcPr>
                </a:tc>
                <a:tc>
                  <a:txBody>
                    <a:bodyPr/>
                    <a:lstStyle/>
                    <a:p>
                      <a:pPr algn="l" fontAlgn="b"/>
                      <a:endParaRPr lang="fr-CH" sz="1400" b="0" i="0" u="none" strike="noStrike" dirty="0">
                        <a:solidFill>
                          <a:srgbClr val="000000"/>
                        </a:solidFill>
                        <a:effectLst/>
                        <a:latin typeface="Calibri Light" panose="020F0302020204030204" pitchFamily="34" charset="0"/>
                      </a:endParaRPr>
                    </a:p>
                  </a:txBody>
                  <a:tcPr marL="4763" marR="4763" marT="4763" marB="0" anchor="b">
                    <a:noFill/>
                  </a:tcPr>
                </a:tc>
                <a:extLst>
                  <a:ext uri="{0D108BD9-81ED-4DB2-BD59-A6C34878D82A}">
                    <a16:rowId xmlns:a16="http://schemas.microsoft.com/office/drawing/2014/main" val="2176979936"/>
                  </a:ext>
                </a:extLst>
              </a:tr>
              <a:tr h="180975">
                <a:tc>
                  <a:txBody>
                    <a:bodyPr/>
                    <a:lstStyle/>
                    <a:p>
                      <a:pPr algn="l" fontAlgn="b"/>
                      <a:r>
                        <a:rPr lang="fr-CH" sz="1400" u="none" strike="noStrike" dirty="0">
                          <a:effectLst/>
                          <a:latin typeface="Calibri Light" panose="020F0302020204030204" pitchFamily="34" charset="0"/>
                        </a:rPr>
                        <a:t> </a:t>
                      </a:r>
                      <a:endParaRPr lang="fr-CH" sz="1400" b="0" i="0" u="none" strike="noStrike" dirty="0">
                        <a:solidFill>
                          <a:srgbClr val="000000"/>
                        </a:solidFill>
                        <a:effectLst/>
                        <a:latin typeface="Calibri Light" panose="020F0302020204030204" pitchFamily="34" charset="0"/>
                      </a:endParaRPr>
                    </a:p>
                  </a:txBody>
                  <a:tcPr marL="4763" marR="4763" marT="4763" marB="0" anchor="b"/>
                </a:tc>
                <a:tc>
                  <a:txBody>
                    <a:bodyPr/>
                    <a:lstStyle/>
                    <a:p>
                      <a:pPr algn="l" fontAlgn="b"/>
                      <a:r>
                        <a:rPr lang="fr-CH" sz="1400" u="none" strike="noStrike" dirty="0">
                          <a:effectLst/>
                          <a:latin typeface="Calibri Light" panose="020F0302020204030204" pitchFamily="34" charset="0"/>
                        </a:rPr>
                        <a:t>Sem-1</a:t>
                      </a:r>
                      <a:endParaRPr lang="fr-CH" sz="1400" b="0" i="0" u="none" strike="noStrike" dirty="0">
                        <a:solidFill>
                          <a:srgbClr val="000000"/>
                        </a:solidFill>
                        <a:effectLst/>
                        <a:latin typeface="Calibri Light" panose="020F0302020204030204" pitchFamily="34" charset="0"/>
                      </a:endParaRPr>
                    </a:p>
                  </a:txBody>
                  <a:tcPr marL="4763" marR="4763" marT="4763" marB="0" anchor="b"/>
                </a:tc>
                <a:tc>
                  <a:txBody>
                    <a:bodyPr/>
                    <a:lstStyle/>
                    <a:p>
                      <a:pPr algn="l" fontAlgn="b"/>
                      <a:r>
                        <a:rPr lang="fr-CH" sz="1400" u="none" strike="noStrike">
                          <a:effectLst/>
                          <a:latin typeface="Calibri Light" panose="020F0302020204030204" pitchFamily="34" charset="0"/>
                        </a:rPr>
                        <a:t>Par jour</a:t>
                      </a:r>
                      <a:endParaRPr lang="fr-CH" sz="1400" b="0" i="0" u="none" strike="noStrike">
                        <a:solidFill>
                          <a:srgbClr val="000000"/>
                        </a:solidFill>
                        <a:effectLst/>
                        <a:latin typeface="Calibri Light" panose="020F0302020204030204" pitchFamily="34" charset="0"/>
                      </a:endParaRPr>
                    </a:p>
                  </a:txBody>
                  <a:tcPr marL="4763" marR="4763" marT="4763" marB="0" anchor="b"/>
                </a:tc>
                <a:tc>
                  <a:txBody>
                    <a:bodyPr/>
                    <a:lstStyle/>
                    <a:p>
                      <a:pPr algn="l" fontAlgn="b"/>
                      <a:r>
                        <a:rPr lang="fr-CH" sz="1400" u="none" strike="noStrike">
                          <a:effectLst/>
                          <a:latin typeface="Calibri Light" panose="020F0302020204030204" pitchFamily="34" charset="0"/>
                        </a:rPr>
                        <a:t>SIAMS</a:t>
                      </a:r>
                      <a:endParaRPr lang="fr-CH" sz="1400" b="0" i="0" u="none" strike="noStrike">
                        <a:solidFill>
                          <a:srgbClr val="000000"/>
                        </a:solidFill>
                        <a:effectLst/>
                        <a:latin typeface="Calibri Light" panose="020F0302020204030204" pitchFamily="34" charset="0"/>
                      </a:endParaRPr>
                    </a:p>
                  </a:txBody>
                  <a:tcPr marL="4763" marR="4763" marT="4763" marB="0" anchor="b"/>
                </a:tc>
                <a:tc>
                  <a:txBody>
                    <a:bodyPr/>
                    <a:lstStyle/>
                    <a:p>
                      <a:pPr algn="l" fontAlgn="b"/>
                      <a:r>
                        <a:rPr lang="fr-CH" sz="1400" u="none" strike="noStrike" dirty="0">
                          <a:effectLst/>
                          <a:latin typeface="Calibri Light" panose="020F0302020204030204" pitchFamily="34" charset="0"/>
                        </a:rPr>
                        <a:t>Par jour</a:t>
                      </a:r>
                      <a:endParaRPr lang="fr-CH" sz="1400" b="0" i="0" u="none" strike="noStrike" dirty="0">
                        <a:solidFill>
                          <a:srgbClr val="000000"/>
                        </a:solidFill>
                        <a:effectLst/>
                        <a:latin typeface="Calibri Light" panose="020F0302020204030204" pitchFamily="34" charset="0"/>
                      </a:endParaRPr>
                    </a:p>
                  </a:txBody>
                  <a:tcPr marL="4763" marR="4763" marT="4763" marB="0" anchor="b"/>
                </a:tc>
                <a:tc>
                  <a:txBody>
                    <a:bodyPr/>
                    <a:lstStyle/>
                    <a:p>
                      <a:pPr algn="l" fontAlgn="b"/>
                      <a:r>
                        <a:rPr lang="fr-CH" sz="1400" u="none" strike="noStrike" dirty="0">
                          <a:effectLst/>
                          <a:latin typeface="Calibri Light" panose="020F0302020204030204" pitchFamily="34" charset="0"/>
                        </a:rPr>
                        <a:t>Sem+1</a:t>
                      </a:r>
                      <a:endParaRPr lang="fr-CH" sz="1400" b="0" i="0" u="none" strike="noStrike" dirty="0">
                        <a:solidFill>
                          <a:srgbClr val="000000"/>
                        </a:solidFill>
                        <a:effectLst/>
                        <a:latin typeface="Calibri Light" panose="020F0302020204030204" pitchFamily="34" charset="0"/>
                      </a:endParaRPr>
                    </a:p>
                  </a:txBody>
                  <a:tcPr marL="4763" marR="4763" marT="4763" marB="0" anchor="b"/>
                </a:tc>
                <a:tc>
                  <a:txBody>
                    <a:bodyPr/>
                    <a:lstStyle/>
                    <a:p>
                      <a:pPr algn="l" fontAlgn="b"/>
                      <a:r>
                        <a:rPr lang="fr-CH" sz="1400" u="none" strike="noStrike">
                          <a:effectLst/>
                          <a:latin typeface="Calibri Light" panose="020F0302020204030204" pitchFamily="34" charset="0"/>
                        </a:rPr>
                        <a:t>Par jour</a:t>
                      </a:r>
                      <a:endParaRPr lang="fr-CH" sz="1400" b="0" i="0" u="none" strike="noStrike">
                        <a:solidFill>
                          <a:srgbClr val="000000"/>
                        </a:solidFill>
                        <a:effectLst/>
                        <a:latin typeface="Calibri Light" panose="020F0302020204030204" pitchFamily="34" charset="0"/>
                      </a:endParaRPr>
                    </a:p>
                  </a:txBody>
                  <a:tcPr marL="4763" marR="4763" marT="4763" marB="0" anchor="b"/>
                </a:tc>
                <a:tc>
                  <a:txBody>
                    <a:bodyPr/>
                    <a:lstStyle/>
                    <a:p>
                      <a:pPr algn="l" fontAlgn="b"/>
                      <a:r>
                        <a:rPr lang="fr-CH" sz="1400" u="none" strike="noStrike" dirty="0">
                          <a:effectLst/>
                          <a:latin typeface="Calibri Light" panose="020F0302020204030204" pitchFamily="34" charset="0"/>
                        </a:rPr>
                        <a:t>60 d. jours</a:t>
                      </a:r>
                      <a:endParaRPr lang="fr-CH" sz="1400" b="0" i="0" u="none" strike="noStrike" dirty="0">
                        <a:solidFill>
                          <a:srgbClr val="000000"/>
                        </a:solidFill>
                        <a:effectLst/>
                        <a:latin typeface="Calibri Light" panose="020F0302020204030204" pitchFamily="34" charset="0"/>
                      </a:endParaRPr>
                    </a:p>
                  </a:txBody>
                  <a:tcPr marL="4763" marR="4763" marT="4763" marB="0" anchor="b"/>
                </a:tc>
                <a:tc>
                  <a:txBody>
                    <a:bodyPr/>
                    <a:lstStyle/>
                    <a:p>
                      <a:pPr algn="l" fontAlgn="b"/>
                      <a:r>
                        <a:rPr lang="fr-CH" sz="1400" u="none" strike="noStrike">
                          <a:effectLst/>
                          <a:latin typeface="Calibri Light" panose="020F0302020204030204" pitchFamily="34" charset="0"/>
                        </a:rPr>
                        <a:t>Par jour</a:t>
                      </a:r>
                      <a:endParaRPr lang="fr-CH" sz="1400" b="0" i="0" u="none" strike="noStrike">
                        <a:solidFill>
                          <a:srgbClr val="000000"/>
                        </a:solidFill>
                        <a:effectLst/>
                        <a:latin typeface="Calibri Light" panose="020F0302020204030204" pitchFamily="34" charset="0"/>
                      </a:endParaRPr>
                    </a:p>
                  </a:txBody>
                  <a:tcPr marL="4763" marR="4763" marT="4763" marB="0" anchor="b"/>
                </a:tc>
                <a:extLst>
                  <a:ext uri="{0D108BD9-81ED-4DB2-BD59-A6C34878D82A}">
                    <a16:rowId xmlns:a16="http://schemas.microsoft.com/office/drawing/2014/main" val="2062120516"/>
                  </a:ext>
                </a:extLst>
              </a:tr>
              <a:tr h="180975">
                <a:tc>
                  <a:txBody>
                    <a:bodyPr/>
                    <a:lstStyle/>
                    <a:p>
                      <a:pPr algn="l" fontAlgn="b"/>
                      <a:r>
                        <a:rPr lang="fr-CH" sz="1400" u="none" strike="noStrike" dirty="0">
                          <a:effectLst/>
                          <a:latin typeface="Calibri Light" panose="020F0302020204030204" pitchFamily="34" charset="0"/>
                        </a:rPr>
                        <a:t>Sessions</a:t>
                      </a:r>
                      <a:endParaRPr lang="fr-CH" sz="1400" b="0" i="0" u="none" strike="noStrike" dirty="0">
                        <a:solidFill>
                          <a:srgbClr val="000000"/>
                        </a:solidFill>
                        <a:effectLst/>
                        <a:latin typeface="Calibri Light" panose="020F0302020204030204" pitchFamily="34" charset="0"/>
                      </a:endParaRPr>
                    </a:p>
                  </a:txBody>
                  <a:tcPr marL="4763" marR="4763" marT="4763" marB="0" anchor="b">
                    <a:noFill/>
                  </a:tcPr>
                </a:tc>
                <a:tc>
                  <a:txBody>
                    <a:bodyPr/>
                    <a:lstStyle/>
                    <a:p>
                      <a:pPr algn="r" fontAlgn="b"/>
                      <a:r>
                        <a:rPr lang="fr-CH" sz="1400" u="none" strike="noStrike" dirty="0">
                          <a:effectLst/>
                          <a:latin typeface="Calibri Light" panose="020F0302020204030204" pitchFamily="34" charset="0"/>
                        </a:rPr>
                        <a:t>7736</a:t>
                      </a:r>
                      <a:endParaRPr lang="fr-CH" sz="1400" b="0" i="0" u="none" strike="noStrike" dirty="0">
                        <a:solidFill>
                          <a:srgbClr val="000000"/>
                        </a:solidFill>
                        <a:effectLst/>
                        <a:latin typeface="Calibri Light" panose="020F0302020204030204" pitchFamily="34" charset="0"/>
                      </a:endParaRPr>
                    </a:p>
                  </a:txBody>
                  <a:tcPr marL="4763" marR="4763" marT="4763" marB="0" anchor="b">
                    <a:noFill/>
                  </a:tcPr>
                </a:tc>
                <a:tc>
                  <a:txBody>
                    <a:bodyPr/>
                    <a:lstStyle/>
                    <a:p>
                      <a:pPr algn="r" fontAlgn="b"/>
                      <a:r>
                        <a:rPr lang="fr-CH" sz="1400" u="none" strike="noStrike" dirty="0">
                          <a:effectLst/>
                          <a:latin typeface="Calibri Light" panose="020F0302020204030204" pitchFamily="34" charset="0"/>
                        </a:rPr>
                        <a:t>1547</a:t>
                      </a:r>
                      <a:endParaRPr lang="fr-CH" sz="1400" b="0" i="0" u="none" strike="noStrike" dirty="0">
                        <a:solidFill>
                          <a:srgbClr val="000000"/>
                        </a:solidFill>
                        <a:effectLst/>
                        <a:latin typeface="Calibri Light" panose="020F0302020204030204" pitchFamily="34" charset="0"/>
                      </a:endParaRPr>
                    </a:p>
                  </a:txBody>
                  <a:tcPr marL="4763" marR="4763" marT="4763" marB="0" anchor="b">
                    <a:noFill/>
                  </a:tcPr>
                </a:tc>
                <a:tc>
                  <a:txBody>
                    <a:bodyPr/>
                    <a:lstStyle/>
                    <a:p>
                      <a:pPr algn="r" fontAlgn="b"/>
                      <a:r>
                        <a:rPr lang="fr-CH" sz="1400" u="none" strike="noStrike" dirty="0">
                          <a:effectLst/>
                          <a:latin typeface="Calibri Light" panose="020F0302020204030204" pitchFamily="34" charset="0"/>
                        </a:rPr>
                        <a:t>13980</a:t>
                      </a:r>
                      <a:endParaRPr lang="fr-CH" sz="1400" b="0" i="0" u="none" strike="noStrike" dirty="0">
                        <a:solidFill>
                          <a:srgbClr val="000000"/>
                        </a:solidFill>
                        <a:effectLst/>
                        <a:latin typeface="Calibri Light" panose="020F0302020204030204" pitchFamily="34" charset="0"/>
                      </a:endParaRPr>
                    </a:p>
                  </a:txBody>
                  <a:tcPr marL="4763" marR="4763" marT="4763" marB="0" anchor="b">
                    <a:noFill/>
                  </a:tcPr>
                </a:tc>
                <a:tc>
                  <a:txBody>
                    <a:bodyPr/>
                    <a:lstStyle/>
                    <a:p>
                      <a:pPr algn="r" fontAlgn="b"/>
                      <a:r>
                        <a:rPr lang="fr-CH" sz="1400" u="none" strike="noStrike" dirty="0">
                          <a:effectLst/>
                          <a:latin typeface="Calibri Light" panose="020F0302020204030204" pitchFamily="34" charset="0"/>
                        </a:rPr>
                        <a:t>2796</a:t>
                      </a:r>
                      <a:endParaRPr lang="fr-CH" sz="1400" b="0" i="0" u="none" strike="noStrike" dirty="0">
                        <a:solidFill>
                          <a:srgbClr val="000000"/>
                        </a:solidFill>
                        <a:effectLst/>
                        <a:latin typeface="Calibri Light" panose="020F0302020204030204" pitchFamily="34" charset="0"/>
                      </a:endParaRPr>
                    </a:p>
                  </a:txBody>
                  <a:tcPr marL="4763" marR="4763" marT="4763" marB="0" anchor="b">
                    <a:noFill/>
                  </a:tcPr>
                </a:tc>
                <a:tc>
                  <a:txBody>
                    <a:bodyPr/>
                    <a:lstStyle/>
                    <a:p>
                      <a:pPr algn="r" fontAlgn="b"/>
                      <a:r>
                        <a:rPr lang="fr-CH" sz="1400" u="none" strike="noStrike" dirty="0">
                          <a:effectLst/>
                          <a:latin typeface="Calibri Light" panose="020F0302020204030204" pitchFamily="34" charset="0"/>
                        </a:rPr>
                        <a:t>1391</a:t>
                      </a:r>
                      <a:endParaRPr lang="fr-CH" sz="1400" b="0" i="0" u="none" strike="noStrike" dirty="0">
                        <a:solidFill>
                          <a:srgbClr val="000000"/>
                        </a:solidFill>
                        <a:effectLst/>
                        <a:latin typeface="Calibri Light" panose="020F0302020204030204" pitchFamily="34" charset="0"/>
                      </a:endParaRPr>
                    </a:p>
                  </a:txBody>
                  <a:tcPr marL="4763" marR="4763" marT="4763" marB="0" anchor="b">
                    <a:noFill/>
                  </a:tcPr>
                </a:tc>
                <a:tc>
                  <a:txBody>
                    <a:bodyPr/>
                    <a:lstStyle/>
                    <a:p>
                      <a:pPr algn="r" fontAlgn="b"/>
                      <a:r>
                        <a:rPr lang="fr-CH" sz="1400" u="none" strike="noStrike">
                          <a:effectLst/>
                          <a:latin typeface="Calibri Light" panose="020F0302020204030204" pitchFamily="34" charset="0"/>
                        </a:rPr>
                        <a:t>278</a:t>
                      </a:r>
                      <a:endParaRPr lang="fr-CH" sz="1400" b="0" i="0" u="none" strike="noStrike">
                        <a:solidFill>
                          <a:srgbClr val="000000"/>
                        </a:solidFill>
                        <a:effectLst/>
                        <a:latin typeface="Calibri Light" panose="020F0302020204030204" pitchFamily="34" charset="0"/>
                      </a:endParaRPr>
                    </a:p>
                  </a:txBody>
                  <a:tcPr marL="4763" marR="4763" marT="4763" marB="0" anchor="b">
                    <a:noFill/>
                  </a:tcPr>
                </a:tc>
                <a:tc>
                  <a:txBody>
                    <a:bodyPr/>
                    <a:lstStyle/>
                    <a:p>
                      <a:pPr algn="r" fontAlgn="b"/>
                      <a:r>
                        <a:rPr lang="fr-CH" sz="1400" u="none" strike="noStrike" dirty="0">
                          <a:effectLst/>
                          <a:latin typeface="Calibri Light" panose="020F0302020204030204" pitchFamily="34" charset="0"/>
                        </a:rPr>
                        <a:t>3732</a:t>
                      </a:r>
                      <a:endParaRPr lang="fr-CH" sz="1400" b="0" i="0" u="none" strike="noStrike" dirty="0">
                        <a:solidFill>
                          <a:srgbClr val="000000"/>
                        </a:solidFill>
                        <a:effectLst/>
                        <a:latin typeface="Calibri Light" panose="020F0302020204030204" pitchFamily="34" charset="0"/>
                      </a:endParaRPr>
                    </a:p>
                  </a:txBody>
                  <a:tcPr marL="4763" marR="4763" marT="4763" marB="0" anchor="b">
                    <a:noFill/>
                  </a:tcPr>
                </a:tc>
                <a:tc>
                  <a:txBody>
                    <a:bodyPr/>
                    <a:lstStyle/>
                    <a:p>
                      <a:pPr algn="r" fontAlgn="b"/>
                      <a:r>
                        <a:rPr lang="fr-CH" sz="1400" u="none" strike="noStrike" dirty="0">
                          <a:effectLst/>
                          <a:latin typeface="Calibri Light" panose="020F0302020204030204" pitchFamily="34" charset="0"/>
                        </a:rPr>
                        <a:t>62</a:t>
                      </a:r>
                      <a:endParaRPr lang="fr-CH" sz="1400" b="0" i="0" u="none" strike="noStrike" dirty="0">
                        <a:solidFill>
                          <a:srgbClr val="000000"/>
                        </a:solidFill>
                        <a:effectLst/>
                        <a:latin typeface="Calibri Light" panose="020F0302020204030204" pitchFamily="34" charset="0"/>
                      </a:endParaRPr>
                    </a:p>
                  </a:txBody>
                  <a:tcPr marL="4763" marR="4763" marT="4763" marB="0" anchor="b">
                    <a:noFill/>
                  </a:tcPr>
                </a:tc>
                <a:extLst>
                  <a:ext uri="{0D108BD9-81ED-4DB2-BD59-A6C34878D82A}">
                    <a16:rowId xmlns:a16="http://schemas.microsoft.com/office/drawing/2014/main" val="625566102"/>
                  </a:ext>
                </a:extLst>
              </a:tr>
              <a:tr h="180975">
                <a:tc>
                  <a:txBody>
                    <a:bodyPr/>
                    <a:lstStyle/>
                    <a:p>
                      <a:pPr algn="l" fontAlgn="b"/>
                      <a:r>
                        <a:rPr lang="fr-CH" sz="1400" u="none" strike="noStrike">
                          <a:effectLst/>
                          <a:latin typeface="Calibri Light" panose="020F0302020204030204" pitchFamily="34" charset="0"/>
                        </a:rPr>
                        <a:t>Utilisateurs</a:t>
                      </a:r>
                      <a:endParaRPr lang="fr-CH" sz="1400" b="0" i="0" u="none" strike="noStrike">
                        <a:solidFill>
                          <a:srgbClr val="000000"/>
                        </a:solidFill>
                        <a:effectLst/>
                        <a:latin typeface="Calibri Light" panose="020F0302020204030204" pitchFamily="34" charset="0"/>
                      </a:endParaRPr>
                    </a:p>
                  </a:txBody>
                  <a:tcPr marL="4763" marR="4763" marT="4763" marB="0" anchor="b"/>
                </a:tc>
                <a:tc>
                  <a:txBody>
                    <a:bodyPr/>
                    <a:lstStyle/>
                    <a:p>
                      <a:pPr algn="r" fontAlgn="b"/>
                      <a:r>
                        <a:rPr lang="fr-CH" sz="1400" u="none" strike="noStrike">
                          <a:effectLst/>
                          <a:latin typeface="Calibri Light" panose="020F0302020204030204" pitchFamily="34" charset="0"/>
                        </a:rPr>
                        <a:t>5951</a:t>
                      </a:r>
                      <a:endParaRPr lang="fr-CH" sz="1400" b="0" i="0" u="none" strike="noStrike">
                        <a:solidFill>
                          <a:srgbClr val="000000"/>
                        </a:solidFill>
                        <a:effectLst/>
                        <a:latin typeface="Calibri Light" panose="020F0302020204030204" pitchFamily="34" charset="0"/>
                      </a:endParaRPr>
                    </a:p>
                  </a:txBody>
                  <a:tcPr marL="4763" marR="4763" marT="4763" marB="0" anchor="b"/>
                </a:tc>
                <a:tc>
                  <a:txBody>
                    <a:bodyPr/>
                    <a:lstStyle/>
                    <a:p>
                      <a:pPr algn="r" fontAlgn="b"/>
                      <a:r>
                        <a:rPr lang="fr-CH" sz="1400" u="none" strike="noStrike" dirty="0">
                          <a:effectLst/>
                          <a:latin typeface="Calibri Light" panose="020F0302020204030204" pitchFamily="34" charset="0"/>
                        </a:rPr>
                        <a:t>1190</a:t>
                      </a:r>
                      <a:endParaRPr lang="fr-CH" sz="1400" b="0" i="0" u="none" strike="noStrike" dirty="0">
                        <a:solidFill>
                          <a:srgbClr val="000000"/>
                        </a:solidFill>
                        <a:effectLst/>
                        <a:latin typeface="Calibri Light" panose="020F0302020204030204" pitchFamily="34" charset="0"/>
                      </a:endParaRPr>
                    </a:p>
                  </a:txBody>
                  <a:tcPr marL="4763" marR="4763" marT="4763" marB="0" anchor="b"/>
                </a:tc>
                <a:tc>
                  <a:txBody>
                    <a:bodyPr/>
                    <a:lstStyle/>
                    <a:p>
                      <a:pPr algn="r" fontAlgn="b"/>
                      <a:r>
                        <a:rPr lang="fr-CH" sz="1400" u="none" strike="noStrike" dirty="0">
                          <a:effectLst/>
                          <a:latin typeface="Calibri Light" panose="020F0302020204030204" pitchFamily="34" charset="0"/>
                        </a:rPr>
                        <a:t>10256</a:t>
                      </a:r>
                      <a:endParaRPr lang="fr-CH" sz="1400" b="0" i="0" u="none" strike="noStrike" dirty="0">
                        <a:solidFill>
                          <a:srgbClr val="000000"/>
                        </a:solidFill>
                        <a:effectLst/>
                        <a:latin typeface="Calibri Light" panose="020F0302020204030204" pitchFamily="34" charset="0"/>
                      </a:endParaRPr>
                    </a:p>
                  </a:txBody>
                  <a:tcPr marL="4763" marR="4763" marT="4763" marB="0" anchor="b"/>
                </a:tc>
                <a:tc>
                  <a:txBody>
                    <a:bodyPr/>
                    <a:lstStyle/>
                    <a:p>
                      <a:pPr algn="r" fontAlgn="b"/>
                      <a:r>
                        <a:rPr lang="fr-CH" sz="1400" u="none" strike="noStrike">
                          <a:effectLst/>
                          <a:latin typeface="Calibri Light" panose="020F0302020204030204" pitchFamily="34" charset="0"/>
                        </a:rPr>
                        <a:t>2051</a:t>
                      </a:r>
                      <a:endParaRPr lang="fr-CH" sz="1400" b="0" i="0" u="none" strike="noStrike">
                        <a:solidFill>
                          <a:srgbClr val="000000"/>
                        </a:solidFill>
                        <a:effectLst/>
                        <a:latin typeface="Calibri Light" panose="020F0302020204030204" pitchFamily="34" charset="0"/>
                      </a:endParaRPr>
                    </a:p>
                  </a:txBody>
                  <a:tcPr marL="4763" marR="4763" marT="4763" marB="0" anchor="b"/>
                </a:tc>
                <a:tc>
                  <a:txBody>
                    <a:bodyPr/>
                    <a:lstStyle/>
                    <a:p>
                      <a:pPr algn="r" fontAlgn="b"/>
                      <a:r>
                        <a:rPr lang="fr-CH" sz="1400" u="none" strike="noStrike" dirty="0">
                          <a:effectLst/>
                          <a:latin typeface="Calibri Light" panose="020F0302020204030204" pitchFamily="34" charset="0"/>
                        </a:rPr>
                        <a:t>1108</a:t>
                      </a:r>
                      <a:endParaRPr lang="fr-CH" sz="1400" b="0" i="0" u="none" strike="noStrike" dirty="0">
                        <a:solidFill>
                          <a:srgbClr val="000000"/>
                        </a:solidFill>
                        <a:effectLst/>
                        <a:latin typeface="Calibri Light" panose="020F0302020204030204" pitchFamily="34" charset="0"/>
                      </a:endParaRPr>
                    </a:p>
                  </a:txBody>
                  <a:tcPr marL="4763" marR="4763" marT="4763" marB="0" anchor="b"/>
                </a:tc>
                <a:tc>
                  <a:txBody>
                    <a:bodyPr/>
                    <a:lstStyle/>
                    <a:p>
                      <a:pPr algn="r" fontAlgn="b"/>
                      <a:r>
                        <a:rPr lang="fr-CH" sz="1400" u="none" strike="noStrike" dirty="0">
                          <a:effectLst/>
                          <a:latin typeface="Calibri Light" panose="020F0302020204030204" pitchFamily="34" charset="0"/>
                        </a:rPr>
                        <a:t>222</a:t>
                      </a:r>
                      <a:endParaRPr lang="fr-CH" sz="1400" b="0" i="0" u="none" strike="noStrike" dirty="0">
                        <a:solidFill>
                          <a:srgbClr val="000000"/>
                        </a:solidFill>
                        <a:effectLst/>
                        <a:latin typeface="Calibri Light" panose="020F0302020204030204" pitchFamily="34" charset="0"/>
                      </a:endParaRPr>
                    </a:p>
                  </a:txBody>
                  <a:tcPr marL="4763" marR="4763" marT="4763" marB="0" anchor="b"/>
                </a:tc>
                <a:tc>
                  <a:txBody>
                    <a:bodyPr/>
                    <a:lstStyle/>
                    <a:p>
                      <a:pPr algn="r" fontAlgn="b"/>
                      <a:r>
                        <a:rPr lang="fr-CH" sz="1400" u="none" strike="noStrike" dirty="0">
                          <a:effectLst/>
                          <a:latin typeface="Calibri Light" panose="020F0302020204030204" pitchFamily="34" charset="0"/>
                        </a:rPr>
                        <a:t>2701</a:t>
                      </a:r>
                      <a:endParaRPr lang="fr-CH" sz="1400" b="0" i="0" u="none" strike="noStrike" dirty="0">
                        <a:solidFill>
                          <a:srgbClr val="000000"/>
                        </a:solidFill>
                        <a:effectLst/>
                        <a:latin typeface="Calibri Light" panose="020F0302020204030204" pitchFamily="34" charset="0"/>
                      </a:endParaRPr>
                    </a:p>
                  </a:txBody>
                  <a:tcPr marL="4763" marR="4763" marT="4763" marB="0" anchor="b"/>
                </a:tc>
                <a:tc>
                  <a:txBody>
                    <a:bodyPr/>
                    <a:lstStyle/>
                    <a:p>
                      <a:pPr algn="r" fontAlgn="b"/>
                      <a:r>
                        <a:rPr lang="fr-CH" sz="1400" u="none" strike="noStrike">
                          <a:effectLst/>
                          <a:latin typeface="Calibri Light" panose="020F0302020204030204" pitchFamily="34" charset="0"/>
                        </a:rPr>
                        <a:t>45</a:t>
                      </a:r>
                      <a:endParaRPr lang="fr-CH" sz="1400" b="0" i="0" u="none" strike="noStrike">
                        <a:solidFill>
                          <a:srgbClr val="000000"/>
                        </a:solidFill>
                        <a:effectLst/>
                        <a:latin typeface="Calibri Light" panose="020F0302020204030204" pitchFamily="34" charset="0"/>
                      </a:endParaRPr>
                    </a:p>
                  </a:txBody>
                  <a:tcPr marL="4763" marR="4763" marT="4763" marB="0" anchor="b"/>
                </a:tc>
                <a:extLst>
                  <a:ext uri="{0D108BD9-81ED-4DB2-BD59-A6C34878D82A}">
                    <a16:rowId xmlns:a16="http://schemas.microsoft.com/office/drawing/2014/main" val="2715429987"/>
                  </a:ext>
                </a:extLst>
              </a:tr>
              <a:tr h="180975">
                <a:tc>
                  <a:txBody>
                    <a:bodyPr/>
                    <a:lstStyle/>
                    <a:p>
                      <a:pPr algn="l" fontAlgn="b"/>
                      <a:r>
                        <a:rPr lang="fr-CH" sz="1400" u="none" strike="noStrike" dirty="0">
                          <a:effectLst/>
                          <a:latin typeface="Calibri Light" panose="020F0302020204030204" pitchFamily="34" charset="0"/>
                        </a:rPr>
                        <a:t>Pages vues</a:t>
                      </a:r>
                      <a:endParaRPr lang="fr-CH" sz="1400" b="0" i="0" u="none" strike="noStrike" dirty="0">
                        <a:solidFill>
                          <a:srgbClr val="000000"/>
                        </a:solidFill>
                        <a:effectLst/>
                        <a:latin typeface="Calibri Light" panose="020F0302020204030204" pitchFamily="34" charset="0"/>
                      </a:endParaRPr>
                    </a:p>
                  </a:txBody>
                  <a:tcPr marL="4763" marR="4763" marT="4763" marB="0" anchor="b">
                    <a:noFill/>
                  </a:tcPr>
                </a:tc>
                <a:tc>
                  <a:txBody>
                    <a:bodyPr/>
                    <a:lstStyle/>
                    <a:p>
                      <a:pPr algn="r" fontAlgn="b"/>
                      <a:r>
                        <a:rPr lang="fr-CH" sz="1400" u="none" strike="noStrike">
                          <a:effectLst/>
                          <a:latin typeface="Calibri Light" panose="020F0302020204030204" pitchFamily="34" charset="0"/>
                        </a:rPr>
                        <a:t>39618</a:t>
                      </a:r>
                      <a:endParaRPr lang="fr-CH" sz="1400" b="0" i="0" u="none" strike="noStrike">
                        <a:solidFill>
                          <a:srgbClr val="000000"/>
                        </a:solidFill>
                        <a:effectLst/>
                        <a:latin typeface="Calibri Light" panose="020F0302020204030204" pitchFamily="34" charset="0"/>
                      </a:endParaRPr>
                    </a:p>
                  </a:txBody>
                  <a:tcPr marL="4763" marR="4763" marT="4763" marB="0" anchor="b">
                    <a:noFill/>
                  </a:tcPr>
                </a:tc>
                <a:tc>
                  <a:txBody>
                    <a:bodyPr/>
                    <a:lstStyle/>
                    <a:p>
                      <a:pPr algn="r" fontAlgn="b"/>
                      <a:r>
                        <a:rPr lang="fr-CH" sz="1400" u="none" strike="noStrike">
                          <a:effectLst/>
                          <a:latin typeface="Calibri Light" panose="020F0302020204030204" pitchFamily="34" charset="0"/>
                        </a:rPr>
                        <a:t>7924</a:t>
                      </a:r>
                      <a:endParaRPr lang="fr-CH" sz="1400" b="0" i="0" u="none" strike="noStrike">
                        <a:solidFill>
                          <a:srgbClr val="000000"/>
                        </a:solidFill>
                        <a:effectLst/>
                        <a:latin typeface="Calibri Light" panose="020F0302020204030204" pitchFamily="34" charset="0"/>
                      </a:endParaRPr>
                    </a:p>
                  </a:txBody>
                  <a:tcPr marL="4763" marR="4763" marT="4763" marB="0" anchor="b">
                    <a:noFill/>
                  </a:tcPr>
                </a:tc>
                <a:tc>
                  <a:txBody>
                    <a:bodyPr/>
                    <a:lstStyle/>
                    <a:p>
                      <a:pPr algn="r" fontAlgn="b"/>
                      <a:r>
                        <a:rPr lang="fr-CH" sz="1400" u="none" strike="noStrike" dirty="0">
                          <a:effectLst/>
                          <a:latin typeface="Calibri Light" panose="020F0302020204030204" pitchFamily="34" charset="0"/>
                        </a:rPr>
                        <a:t>63147</a:t>
                      </a:r>
                      <a:endParaRPr lang="fr-CH" sz="1400" b="0" i="0" u="none" strike="noStrike" dirty="0">
                        <a:solidFill>
                          <a:srgbClr val="000000"/>
                        </a:solidFill>
                        <a:effectLst/>
                        <a:latin typeface="Calibri Light" panose="020F0302020204030204" pitchFamily="34" charset="0"/>
                      </a:endParaRPr>
                    </a:p>
                  </a:txBody>
                  <a:tcPr marL="4763" marR="4763" marT="4763" marB="0" anchor="b">
                    <a:noFill/>
                  </a:tcPr>
                </a:tc>
                <a:tc>
                  <a:txBody>
                    <a:bodyPr/>
                    <a:lstStyle/>
                    <a:p>
                      <a:pPr algn="r" fontAlgn="b"/>
                      <a:r>
                        <a:rPr lang="fr-CH" sz="1400" u="none" strike="noStrike" dirty="0">
                          <a:effectLst/>
                          <a:latin typeface="Calibri Light" panose="020F0302020204030204" pitchFamily="34" charset="0"/>
                        </a:rPr>
                        <a:t>12629</a:t>
                      </a:r>
                      <a:endParaRPr lang="fr-CH" sz="1400" b="0" i="0" u="none" strike="noStrike" dirty="0">
                        <a:solidFill>
                          <a:srgbClr val="000000"/>
                        </a:solidFill>
                        <a:effectLst/>
                        <a:latin typeface="Calibri Light" panose="020F0302020204030204" pitchFamily="34" charset="0"/>
                      </a:endParaRPr>
                    </a:p>
                  </a:txBody>
                  <a:tcPr marL="4763" marR="4763" marT="4763" marB="0" anchor="b">
                    <a:noFill/>
                  </a:tcPr>
                </a:tc>
                <a:tc>
                  <a:txBody>
                    <a:bodyPr/>
                    <a:lstStyle/>
                    <a:p>
                      <a:pPr algn="r" fontAlgn="b"/>
                      <a:r>
                        <a:rPr lang="fr-CH" sz="1400" u="none" strike="noStrike" dirty="0">
                          <a:effectLst/>
                          <a:latin typeface="Calibri Light" panose="020F0302020204030204" pitchFamily="34" charset="0"/>
                        </a:rPr>
                        <a:t>6604</a:t>
                      </a:r>
                      <a:endParaRPr lang="fr-CH" sz="1400" b="0" i="0" u="none" strike="noStrike" dirty="0">
                        <a:solidFill>
                          <a:srgbClr val="000000"/>
                        </a:solidFill>
                        <a:effectLst/>
                        <a:latin typeface="Calibri Light" panose="020F0302020204030204" pitchFamily="34" charset="0"/>
                      </a:endParaRPr>
                    </a:p>
                  </a:txBody>
                  <a:tcPr marL="4763" marR="4763" marT="4763" marB="0" anchor="b">
                    <a:noFill/>
                  </a:tcPr>
                </a:tc>
                <a:tc>
                  <a:txBody>
                    <a:bodyPr/>
                    <a:lstStyle/>
                    <a:p>
                      <a:pPr algn="r" fontAlgn="b"/>
                      <a:r>
                        <a:rPr lang="fr-CH" sz="1400" u="none" strike="noStrike" dirty="0">
                          <a:effectLst/>
                          <a:latin typeface="Calibri Light" panose="020F0302020204030204" pitchFamily="34" charset="0"/>
                        </a:rPr>
                        <a:t>1321</a:t>
                      </a:r>
                      <a:endParaRPr lang="fr-CH" sz="1400" b="0" i="0" u="none" strike="noStrike" dirty="0">
                        <a:solidFill>
                          <a:srgbClr val="000000"/>
                        </a:solidFill>
                        <a:effectLst/>
                        <a:latin typeface="Calibri Light" panose="020F0302020204030204" pitchFamily="34" charset="0"/>
                      </a:endParaRPr>
                    </a:p>
                  </a:txBody>
                  <a:tcPr marL="4763" marR="4763" marT="4763" marB="0" anchor="b">
                    <a:noFill/>
                  </a:tcPr>
                </a:tc>
                <a:tc>
                  <a:txBody>
                    <a:bodyPr/>
                    <a:lstStyle/>
                    <a:p>
                      <a:pPr algn="r" fontAlgn="b"/>
                      <a:r>
                        <a:rPr lang="fr-CH" sz="1400" u="none" strike="noStrike" dirty="0">
                          <a:effectLst/>
                          <a:latin typeface="Calibri Light" panose="020F0302020204030204" pitchFamily="34" charset="0"/>
                        </a:rPr>
                        <a:t>14225</a:t>
                      </a:r>
                      <a:endParaRPr lang="fr-CH" sz="1400" b="0" i="0" u="none" strike="noStrike" dirty="0">
                        <a:solidFill>
                          <a:srgbClr val="000000"/>
                        </a:solidFill>
                        <a:effectLst/>
                        <a:latin typeface="Calibri Light" panose="020F0302020204030204" pitchFamily="34" charset="0"/>
                      </a:endParaRPr>
                    </a:p>
                  </a:txBody>
                  <a:tcPr marL="4763" marR="4763" marT="4763" marB="0" anchor="b">
                    <a:noFill/>
                  </a:tcPr>
                </a:tc>
                <a:tc>
                  <a:txBody>
                    <a:bodyPr/>
                    <a:lstStyle/>
                    <a:p>
                      <a:pPr algn="r" fontAlgn="b"/>
                      <a:r>
                        <a:rPr lang="fr-CH" sz="1400" u="none" strike="noStrike" dirty="0">
                          <a:effectLst/>
                          <a:latin typeface="Calibri Light" panose="020F0302020204030204" pitchFamily="34" charset="0"/>
                        </a:rPr>
                        <a:t>237</a:t>
                      </a:r>
                      <a:endParaRPr lang="fr-CH" sz="1400" b="0" i="0" u="none" strike="noStrike" dirty="0">
                        <a:solidFill>
                          <a:srgbClr val="000000"/>
                        </a:solidFill>
                        <a:effectLst/>
                        <a:latin typeface="Calibri Light" panose="020F0302020204030204" pitchFamily="34" charset="0"/>
                      </a:endParaRPr>
                    </a:p>
                  </a:txBody>
                  <a:tcPr marL="4763" marR="4763" marT="4763" marB="0" anchor="b">
                    <a:noFill/>
                  </a:tcPr>
                </a:tc>
                <a:extLst>
                  <a:ext uri="{0D108BD9-81ED-4DB2-BD59-A6C34878D82A}">
                    <a16:rowId xmlns:a16="http://schemas.microsoft.com/office/drawing/2014/main" val="659960152"/>
                  </a:ext>
                </a:extLst>
              </a:tr>
              <a:tr h="180975">
                <a:tc>
                  <a:txBody>
                    <a:bodyPr/>
                    <a:lstStyle/>
                    <a:p>
                      <a:pPr algn="l" fontAlgn="b"/>
                      <a:r>
                        <a:rPr lang="fr-CH" sz="1400" u="none" strike="noStrike" dirty="0">
                          <a:effectLst/>
                          <a:latin typeface="Calibri Light" panose="020F0302020204030204" pitchFamily="34" charset="0"/>
                        </a:rPr>
                        <a:t>Durée moyenne</a:t>
                      </a:r>
                      <a:endParaRPr lang="fr-CH" sz="1400" b="0" i="0" u="none" strike="noStrike" dirty="0">
                        <a:solidFill>
                          <a:srgbClr val="000000"/>
                        </a:solidFill>
                        <a:effectLst/>
                        <a:latin typeface="Calibri Light" panose="020F0302020204030204" pitchFamily="34" charset="0"/>
                      </a:endParaRPr>
                    </a:p>
                  </a:txBody>
                  <a:tcPr marL="4763" marR="4763" marT="4763" marB="0" anchor="b"/>
                </a:tc>
                <a:tc>
                  <a:txBody>
                    <a:bodyPr/>
                    <a:lstStyle/>
                    <a:p>
                      <a:pPr algn="r" fontAlgn="b"/>
                      <a:r>
                        <a:rPr lang="fr-CH" sz="1400" u="none" strike="noStrike" dirty="0">
                          <a:effectLst/>
                          <a:latin typeface="Calibri Light" panose="020F0302020204030204" pitchFamily="34" charset="0"/>
                        </a:rPr>
                        <a:t>04:25</a:t>
                      </a:r>
                      <a:endParaRPr lang="fr-CH" sz="1400" b="0" i="0" u="none" strike="noStrike" dirty="0">
                        <a:solidFill>
                          <a:srgbClr val="000000"/>
                        </a:solidFill>
                        <a:effectLst/>
                        <a:latin typeface="Calibri Light" panose="020F0302020204030204" pitchFamily="34" charset="0"/>
                      </a:endParaRPr>
                    </a:p>
                  </a:txBody>
                  <a:tcPr marL="4763" marR="4763" marT="4763" marB="0" anchor="b"/>
                </a:tc>
                <a:tc>
                  <a:txBody>
                    <a:bodyPr/>
                    <a:lstStyle/>
                    <a:p>
                      <a:pPr algn="l" fontAlgn="b"/>
                      <a:r>
                        <a:rPr lang="fr-CH" sz="1400" u="none" strike="noStrike" dirty="0">
                          <a:effectLst/>
                          <a:latin typeface="Calibri Light" panose="020F0302020204030204" pitchFamily="34" charset="0"/>
                        </a:rPr>
                        <a:t> </a:t>
                      </a:r>
                      <a:endParaRPr lang="fr-CH" sz="1400" b="0" i="0" u="none" strike="noStrike" dirty="0">
                        <a:solidFill>
                          <a:srgbClr val="000000"/>
                        </a:solidFill>
                        <a:effectLst/>
                        <a:latin typeface="Calibri Light" panose="020F0302020204030204" pitchFamily="34" charset="0"/>
                      </a:endParaRPr>
                    </a:p>
                  </a:txBody>
                  <a:tcPr marL="4763" marR="4763" marT="4763" marB="0" anchor="b"/>
                </a:tc>
                <a:tc>
                  <a:txBody>
                    <a:bodyPr/>
                    <a:lstStyle/>
                    <a:p>
                      <a:pPr algn="r" fontAlgn="b"/>
                      <a:r>
                        <a:rPr lang="fr-CH" sz="1400" u="none" strike="noStrike" dirty="0">
                          <a:effectLst/>
                          <a:latin typeface="Calibri Light" panose="020F0302020204030204" pitchFamily="34" charset="0"/>
                        </a:rPr>
                        <a:t>03:52</a:t>
                      </a:r>
                      <a:endParaRPr lang="fr-CH" sz="1400" b="0" i="0" u="none" strike="noStrike" dirty="0">
                        <a:solidFill>
                          <a:srgbClr val="000000"/>
                        </a:solidFill>
                        <a:effectLst/>
                        <a:latin typeface="Calibri Light" panose="020F0302020204030204" pitchFamily="34" charset="0"/>
                      </a:endParaRPr>
                    </a:p>
                  </a:txBody>
                  <a:tcPr marL="4763" marR="4763" marT="4763" marB="0" anchor="b"/>
                </a:tc>
                <a:tc>
                  <a:txBody>
                    <a:bodyPr/>
                    <a:lstStyle/>
                    <a:p>
                      <a:pPr algn="l" fontAlgn="b"/>
                      <a:r>
                        <a:rPr lang="fr-CH" sz="1400" u="none" strike="noStrike" dirty="0">
                          <a:effectLst/>
                          <a:latin typeface="Calibri Light" panose="020F0302020204030204" pitchFamily="34" charset="0"/>
                        </a:rPr>
                        <a:t> </a:t>
                      </a:r>
                      <a:endParaRPr lang="fr-CH" sz="1400" b="0" i="0" u="none" strike="noStrike" dirty="0">
                        <a:solidFill>
                          <a:srgbClr val="000000"/>
                        </a:solidFill>
                        <a:effectLst/>
                        <a:latin typeface="Calibri Light" panose="020F0302020204030204" pitchFamily="34" charset="0"/>
                      </a:endParaRPr>
                    </a:p>
                  </a:txBody>
                  <a:tcPr marL="4763" marR="4763" marT="4763" marB="0" anchor="b"/>
                </a:tc>
                <a:tc>
                  <a:txBody>
                    <a:bodyPr/>
                    <a:lstStyle/>
                    <a:p>
                      <a:pPr algn="r" fontAlgn="b"/>
                      <a:r>
                        <a:rPr lang="fr-CH" sz="1400" u="none" strike="noStrike" dirty="0">
                          <a:effectLst/>
                          <a:latin typeface="Calibri Light" panose="020F0302020204030204" pitchFamily="34" charset="0"/>
                        </a:rPr>
                        <a:t>03:38</a:t>
                      </a:r>
                      <a:endParaRPr lang="fr-CH" sz="1400" b="0" i="0" u="none" strike="noStrike" dirty="0">
                        <a:solidFill>
                          <a:srgbClr val="000000"/>
                        </a:solidFill>
                        <a:effectLst/>
                        <a:latin typeface="Calibri Light" panose="020F0302020204030204" pitchFamily="34" charset="0"/>
                      </a:endParaRPr>
                    </a:p>
                  </a:txBody>
                  <a:tcPr marL="4763" marR="4763" marT="4763" marB="0" anchor="b"/>
                </a:tc>
                <a:tc>
                  <a:txBody>
                    <a:bodyPr/>
                    <a:lstStyle/>
                    <a:p>
                      <a:pPr algn="l" fontAlgn="b"/>
                      <a:r>
                        <a:rPr lang="fr-CH" sz="1400" u="none" strike="noStrike" dirty="0">
                          <a:effectLst/>
                          <a:latin typeface="Calibri Light" panose="020F0302020204030204" pitchFamily="34" charset="0"/>
                        </a:rPr>
                        <a:t> </a:t>
                      </a:r>
                      <a:endParaRPr lang="fr-CH" sz="1400" b="0" i="0" u="none" strike="noStrike" dirty="0">
                        <a:solidFill>
                          <a:srgbClr val="000000"/>
                        </a:solidFill>
                        <a:effectLst/>
                        <a:latin typeface="Calibri Light" panose="020F0302020204030204" pitchFamily="34" charset="0"/>
                      </a:endParaRPr>
                    </a:p>
                  </a:txBody>
                  <a:tcPr marL="4763" marR="4763" marT="4763" marB="0" anchor="b"/>
                </a:tc>
                <a:tc>
                  <a:txBody>
                    <a:bodyPr/>
                    <a:lstStyle/>
                    <a:p>
                      <a:pPr algn="r" fontAlgn="b"/>
                      <a:r>
                        <a:rPr lang="fr-CH" sz="1400" u="none" strike="noStrike" dirty="0">
                          <a:effectLst/>
                          <a:latin typeface="Calibri Light" panose="020F0302020204030204" pitchFamily="34" charset="0"/>
                        </a:rPr>
                        <a:t>03:22</a:t>
                      </a:r>
                      <a:endParaRPr lang="fr-CH" sz="1400" b="0" i="0" u="none" strike="noStrike" dirty="0">
                        <a:solidFill>
                          <a:srgbClr val="000000"/>
                        </a:solidFill>
                        <a:effectLst/>
                        <a:latin typeface="Calibri Light" panose="020F0302020204030204" pitchFamily="34" charset="0"/>
                      </a:endParaRPr>
                    </a:p>
                  </a:txBody>
                  <a:tcPr marL="4763" marR="4763" marT="4763" marB="0" anchor="b"/>
                </a:tc>
                <a:tc>
                  <a:txBody>
                    <a:bodyPr/>
                    <a:lstStyle/>
                    <a:p>
                      <a:pPr algn="l" fontAlgn="b"/>
                      <a:r>
                        <a:rPr lang="fr-CH" sz="1400" u="none" strike="noStrike" dirty="0">
                          <a:effectLst/>
                          <a:latin typeface="Calibri Light" panose="020F0302020204030204" pitchFamily="34" charset="0"/>
                        </a:rPr>
                        <a:t> </a:t>
                      </a:r>
                      <a:endParaRPr lang="fr-CH" sz="1400" b="0" i="0" u="none" strike="noStrike" dirty="0">
                        <a:solidFill>
                          <a:srgbClr val="000000"/>
                        </a:solidFill>
                        <a:effectLst/>
                        <a:latin typeface="Calibri Light" panose="020F0302020204030204" pitchFamily="34" charset="0"/>
                      </a:endParaRPr>
                    </a:p>
                  </a:txBody>
                  <a:tcPr marL="4763" marR="4763" marT="4763" marB="0" anchor="b"/>
                </a:tc>
                <a:extLst>
                  <a:ext uri="{0D108BD9-81ED-4DB2-BD59-A6C34878D82A}">
                    <a16:rowId xmlns:a16="http://schemas.microsoft.com/office/drawing/2014/main" val="3881072724"/>
                  </a:ext>
                </a:extLst>
              </a:tr>
            </a:tbl>
          </a:graphicData>
        </a:graphic>
      </p:graphicFrame>
      <p:pic>
        <p:nvPicPr>
          <p:cNvPr id="2049" name="Picture 1" descr="https://analytics.google.com/analytics/web/s/cleardo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6106" y="2420889"/>
            <a:ext cx="45719" cy="952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s://analytics.google.com/analytics/web/s/cleardo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6106" y="2420889"/>
            <a:ext cx="45719" cy="952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https://analytics.google.com/analytics/web/s/cleardo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6106" y="2420889"/>
            <a:ext cx="45719" cy="95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analytics.google.com/analytics/web/s/cleardo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6106" y="2420889"/>
            <a:ext cx="45719" cy="9525"/>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https://analytics.google.com/analytics/web/s/cleardo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6106" y="2420889"/>
            <a:ext cx="45719" cy="952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analytics.google.com/analytics/web/s/cleardo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6106" y="2420889"/>
            <a:ext cx="45719" cy="9525"/>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https://analytics.google.com/analytics/web/s/cleardo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6106" y="2420889"/>
            <a:ext cx="45719" cy="952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s://analytics.google.com/analytics/web/s/cleardo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6106" y="2420889"/>
            <a:ext cx="45719" cy="9525"/>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descr="https://analytics.google.com/analytics/web/s/cleardo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6106" y="2420889"/>
            <a:ext cx="45719" cy="9525"/>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s://analytics.google.com/analytics/web/s/cleardo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6106" y="2420889"/>
            <a:ext cx="45719" cy="952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au 4"/>
          <p:cNvGraphicFramePr>
            <a:graphicFrameLocks noGrp="1"/>
          </p:cNvGraphicFramePr>
          <p:nvPr>
            <p:extLst>
              <p:ext uri="{D42A27DB-BD31-4B8C-83A1-F6EECF244321}">
                <p14:modId xmlns:p14="http://schemas.microsoft.com/office/powerpoint/2010/main" val="2880585194"/>
              </p:ext>
            </p:extLst>
          </p:nvPr>
        </p:nvGraphicFramePr>
        <p:xfrm>
          <a:off x="983432" y="2924944"/>
          <a:ext cx="3138264" cy="2417040"/>
        </p:xfrm>
        <a:graphic>
          <a:graphicData uri="http://schemas.openxmlformats.org/drawingml/2006/table">
            <a:tbl>
              <a:tblPr>
                <a:tableStyleId>{5C22544A-7EE6-4342-B048-85BDC9FD1C3A}</a:tableStyleId>
              </a:tblPr>
              <a:tblGrid>
                <a:gridCol w="1713148">
                  <a:extLst>
                    <a:ext uri="{9D8B030D-6E8A-4147-A177-3AD203B41FA5}">
                      <a16:colId xmlns:a16="http://schemas.microsoft.com/office/drawing/2014/main" val="1982241186"/>
                    </a:ext>
                  </a:extLst>
                </a:gridCol>
                <a:gridCol w="1425116">
                  <a:extLst>
                    <a:ext uri="{9D8B030D-6E8A-4147-A177-3AD203B41FA5}">
                      <a16:colId xmlns:a16="http://schemas.microsoft.com/office/drawing/2014/main" val="1011220355"/>
                    </a:ext>
                  </a:extLst>
                </a:gridCol>
              </a:tblGrid>
              <a:tr h="241704">
                <a:tc>
                  <a:txBody>
                    <a:bodyPr/>
                    <a:lstStyle/>
                    <a:p>
                      <a:pPr algn="l" fontAlgn="b"/>
                      <a:r>
                        <a:rPr lang="fr-CH" sz="1400" u="none" strike="noStrike" kern="1200" dirty="0">
                          <a:solidFill>
                            <a:schemeClr val="dk1"/>
                          </a:solidFill>
                          <a:effectLst/>
                          <a:latin typeface="Calibri Light" panose="020F0302020204030204" pitchFamily="34" charset="0"/>
                          <a:ea typeface="+mn-ea"/>
                          <a:cs typeface="+mn-cs"/>
                        </a:rPr>
                        <a:t>Switzerland</a:t>
                      </a:r>
                    </a:p>
                  </a:txBody>
                  <a:tcPr marL="0" marR="0" marT="0" marB="0" anchor="ctr"/>
                </a:tc>
                <a:tc>
                  <a:txBody>
                    <a:bodyPr/>
                    <a:lstStyle/>
                    <a:p>
                      <a:pPr algn="r" fontAlgn="ctr"/>
                      <a:r>
                        <a:rPr lang="fr-CH" sz="1400" u="none" strike="noStrike" kern="1200" dirty="0">
                          <a:solidFill>
                            <a:schemeClr val="dk1"/>
                          </a:solidFill>
                          <a:effectLst/>
                          <a:latin typeface="Calibri Light" panose="020F0302020204030204" pitchFamily="34" charset="0"/>
                          <a:ea typeface="+mn-ea"/>
                          <a:cs typeface="+mn-cs"/>
                        </a:rPr>
                        <a:t>2 501(64,56 %)</a:t>
                      </a:r>
                    </a:p>
                  </a:txBody>
                  <a:tcPr marL="0" marR="0" marT="0" marB="0" anchor="ctr"/>
                </a:tc>
                <a:extLst>
                  <a:ext uri="{0D108BD9-81ED-4DB2-BD59-A6C34878D82A}">
                    <a16:rowId xmlns:a16="http://schemas.microsoft.com/office/drawing/2014/main" val="2583889584"/>
                  </a:ext>
                </a:extLst>
              </a:tr>
              <a:tr h="241704">
                <a:tc>
                  <a:txBody>
                    <a:bodyPr/>
                    <a:lstStyle/>
                    <a:p>
                      <a:pPr algn="l" fontAlgn="b"/>
                      <a:r>
                        <a:rPr lang="fr-CH" sz="1400" u="none" strike="noStrike" kern="1200" dirty="0">
                          <a:solidFill>
                            <a:schemeClr val="dk1"/>
                          </a:solidFill>
                          <a:effectLst/>
                          <a:latin typeface="Calibri Light" panose="020F0302020204030204" pitchFamily="34" charset="0"/>
                          <a:ea typeface="+mn-ea"/>
                          <a:cs typeface="+mn-cs"/>
                        </a:rPr>
                        <a:t>France</a:t>
                      </a:r>
                    </a:p>
                  </a:txBody>
                  <a:tcPr marL="0" marR="0" marT="0" marB="0" anchor="ctr"/>
                </a:tc>
                <a:tc>
                  <a:txBody>
                    <a:bodyPr/>
                    <a:lstStyle/>
                    <a:p>
                      <a:pPr algn="r" fontAlgn="ctr"/>
                      <a:r>
                        <a:rPr lang="fr-CH" sz="1400" u="none" strike="noStrike" kern="1200" dirty="0">
                          <a:solidFill>
                            <a:schemeClr val="dk1"/>
                          </a:solidFill>
                          <a:effectLst/>
                          <a:latin typeface="Calibri Light" panose="020F0302020204030204" pitchFamily="34" charset="0"/>
                          <a:ea typeface="+mn-ea"/>
                          <a:cs typeface="+mn-cs"/>
                        </a:rPr>
                        <a:t>347(8,96 %)</a:t>
                      </a:r>
                    </a:p>
                  </a:txBody>
                  <a:tcPr marL="0" marR="0" marT="0" marB="0" anchor="ctr"/>
                </a:tc>
                <a:extLst>
                  <a:ext uri="{0D108BD9-81ED-4DB2-BD59-A6C34878D82A}">
                    <a16:rowId xmlns:a16="http://schemas.microsoft.com/office/drawing/2014/main" val="891033958"/>
                  </a:ext>
                </a:extLst>
              </a:tr>
              <a:tr h="241704">
                <a:tc>
                  <a:txBody>
                    <a:bodyPr/>
                    <a:lstStyle/>
                    <a:p>
                      <a:pPr algn="l" fontAlgn="b"/>
                      <a:r>
                        <a:rPr lang="fr-CH" sz="1400" u="none" strike="noStrike" kern="1200">
                          <a:solidFill>
                            <a:schemeClr val="dk1"/>
                          </a:solidFill>
                          <a:effectLst/>
                          <a:latin typeface="Calibri Light" panose="020F0302020204030204" pitchFamily="34" charset="0"/>
                          <a:ea typeface="+mn-ea"/>
                          <a:cs typeface="+mn-cs"/>
                        </a:rPr>
                        <a:t>Germany</a:t>
                      </a:r>
                    </a:p>
                  </a:txBody>
                  <a:tcPr marL="0" marR="0" marT="0" marB="0" anchor="ctr"/>
                </a:tc>
                <a:tc>
                  <a:txBody>
                    <a:bodyPr/>
                    <a:lstStyle/>
                    <a:p>
                      <a:pPr algn="r" fontAlgn="ctr"/>
                      <a:r>
                        <a:rPr lang="fr-CH" sz="1400" u="none" strike="noStrike" kern="1200" dirty="0">
                          <a:solidFill>
                            <a:schemeClr val="dk1"/>
                          </a:solidFill>
                          <a:effectLst/>
                          <a:latin typeface="Calibri Light" panose="020F0302020204030204" pitchFamily="34" charset="0"/>
                          <a:ea typeface="+mn-ea"/>
                          <a:cs typeface="+mn-cs"/>
                        </a:rPr>
                        <a:t>270(6,97 %)</a:t>
                      </a:r>
                    </a:p>
                  </a:txBody>
                  <a:tcPr marL="0" marR="0" marT="0" marB="0" anchor="ctr"/>
                </a:tc>
                <a:extLst>
                  <a:ext uri="{0D108BD9-81ED-4DB2-BD59-A6C34878D82A}">
                    <a16:rowId xmlns:a16="http://schemas.microsoft.com/office/drawing/2014/main" val="1211912642"/>
                  </a:ext>
                </a:extLst>
              </a:tr>
              <a:tr h="241704">
                <a:tc>
                  <a:txBody>
                    <a:bodyPr/>
                    <a:lstStyle/>
                    <a:p>
                      <a:pPr algn="l" fontAlgn="b"/>
                      <a:r>
                        <a:rPr lang="fr-CH" sz="1400" u="none" strike="noStrike" kern="1200" dirty="0">
                          <a:solidFill>
                            <a:schemeClr val="dk1"/>
                          </a:solidFill>
                          <a:effectLst/>
                          <a:latin typeface="Calibri Light" panose="020F0302020204030204" pitchFamily="34" charset="0"/>
                          <a:ea typeface="+mn-ea"/>
                          <a:cs typeface="+mn-cs"/>
                        </a:rPr>
                        <a:t>United States</a:t>
                      </a:r>
                    </a:p>
                  </a:txBody>
                  <a:tcPr marL="0" marR="0" marT="0" marB="0" anchor="ctr"/>
                </a:tc>
                <a:tc>
                  <a:txBody>
                    <a:bodyPr/>
                    <a:lstStyle/>
                    <a:p>
                      <a:pPr algn="r" fontAlgn="ctr"/>
                      <a:r>
                        <a:rPr lang="fr-CH" sz="1400" u="none" strike="noStrike" kern="1200" dirty="0">
                          <a:solidFill>
                            <a:schemeClr val="dk1"/>
                          </a:solidFill>
                          <a:effectLst/>
                          <a:latin typeface="Calibri Light" panose="020F0302020204030204" pitchFamily="34" charset="0"/>
                          <a:ea typeface="+mn-ea"/>
                          <a:cs typeface="+mn-cs"/>
                        </a:rPr>
                        <a:t>74(1,91 %)</a:t>
                      </a:r>
                    </a:p>
                  </a:txBody>
                  <a:tcPr marL="0" marR="0" marT="0" marB="0" anchor="ctr"/>
                </a:tc>
                <a:extLst>
                  <a:ext uri="{0D108BD9-81ED-4DB2-BD59-A6C34878D82A}">
                    <a16:rowId xmlns:a16="http://schemas.microsoft.com/office/drawing/2014/main" val="1317704566"/>
                  </a:ext>
                </a:extLst>
              </a:tr>
              <a:tr h="241704">
                <a:tc>
                  <a:txBody>
                    <a:bodyPr/>
                    <a:lstStyle/>
                    <a:p>
                      <a:pPr algn="l" fontAlgn="b"/>
                      <a:r>
                        <a:rPr lang="fr-CH" sz="1400" u="none" strike="noStrike" kern="1200">
                          <a:solidFill>
                            <a:schemeClr val="dk1"/>
                          </a:solidFill>
                          <a:effectLst/>
                          <a:latin typeface="Calibri Light" panose="020F0302020204030204" pitchFamily="34" charset="0"/>
                          <a:ea typeface="+mn-ea"/>
                          <a:cs typeface="+mn-cs"/>
                        </a:rPr>
                        <a:t>Italy</a:t>
                      </a:r>
                    </a:p>
                  </a:txBody>
                  <a:tcPr marL="0" marR="0" marT="0" marB="0" anchor="ctr"/>
                </a:tc>
                <a:tc>
                  <a:txBody>
                    <a:bodyPr/>
                    <a:lstStyle/>
                    <a:p>
                      <a:pPr algn="r" fontAlgn="ctr"/>
                      <a:r>
                        <a:rPr lang="fr-CH" sz="1400" u="none" strike="noStrike" kern="1200" dirty="0">
                          <a:solidFill>
                            <a:schemeClr val="dk1"/>
                          </a:solidFill>
                          <a:effectLst/>
                          <a:latin typeface="Calibri Light" panose="020F0302020204030204" pitchFamily="34" charset="0"/>
                          <a:ea typeface="+mn-ea"/>
                          <a:cs typeface="+mn-cs"/>
                        </a:rPr>
                        <a:t>63(1,63 %)</a:t>
                      </a:r>
                    </a:p>
                  </a:txBody>
                  <a:tcPr marL="0" marR="0" marT="0" marB="0" anchor="ctr"/>
                </a:tc>
                <a:extLst>
                  <a:ext uri="{0D108BD9-81ED-4DB2-BD59-A6C34878D82A}">
                    <a16:rowId xmlns:a16="http://schemas.microsoft.com/office/drawing/2014/main" val="2929121770"/>
                  </a:ext>
                </a:extLst>
              </a:tr>
              <a:tr h="241704">
                <a:tc>
                  <a:txBody>
                    <a:bodyPr/>
                    <a:lstStyle/>
                    <a:p>
                      <a:pPr algn="l" fontAlgn="b"/>
                      <a:r>
                        <a:rPr lang="fr-CH" sz="1400" u="none" strike="noStrike" kern="1200">
                          <a:solidFill>
                            <a:schemeClr val="dk1"/>
                          </a:solidFill>
                          <a:effectLst/>
                          <a:latin typeface="Calibri Light" panose="020F0302020204030204" pitchFamily="34" charset="0"/>
                          <a:ea typeface="+mn-ea"/>
                          <a:cs typeface="+mn-cs"/>
                        </a:rPr>
                        <a:t>China</a:t>
                      </a:r>
                    </a:p>
                  </a:txBody>
                  <a:tcPr marL="0" marR="0" marT="0" marB="0" anchor="ctr"/>
                </a:tc>
                <a:tc>
                  <a:txBody>
                    <a:bodyPr/>
                    <a:lstStyle/>
                    <a:p>
                      <a:pPr algn="r" fontAlgn="ctr"/>
                      <a:r>
                        <a:rPr lang="fr-CH" sz="1400" u="none" strike="noStrike" kern="1200" dirty="0">
                          <a:solidFill>
                            <a:schemeClr val="dk1"/>
                          </a:solidFill>
                          <a:effectLst/>
                          <a:latin typeface="Calibri Light" panose="020F0302020204030204" pitchFamily="34" charset="0"/>
                          <a:ea typeface="+mn-ea"/>
                          <a:cs typeface="+mn-cs"/>
                        </a:rPr>
                        <a:t>57(1,47 %)</a:t>
                      </a:r>
                    </a:p>
                  </a:txBody>
                  <a:tcPr marL="0" marR="0" marT="0" marB="0" anchor="ctr"/>
                </a:tc>
                <a:extLst>
                  <a:ext uri="{0D108BD9-81ED-4DB2-BD59-A6C34878D82A}">
                    <a16:rowId xmlns:a16="http://schemas.microsoft.com/office/drawing/2014/main" val="1641980268"/>
                  </a:ext>
                </a:extLst>
              </a:tr>
              <a:tr h="241704">
                <a:tc>
                  <a:txBody>
                    <a:bodyPr/>
                    <a:lstStyle/>
                    <a:p>
                      <a:pPr algn="l" fontAlgn="b"/>
                      <a:r>
                        <a:rPr lang="fr-CH" sz="1400" u="none" strike="noStrike" kern="1200">
                          <a:solidFill>
                            <a:schemeClr val="dk1"/>
                          </a:solidFill>
                          <a:effectLst/>
                          <a:latin typeface="Calibri Light" panose="020F0302020204030204" pitchFamily="34" charset="0"/>
                          <a:ea typeface="+mn-ea"/>
                          <a:cs typeface="+mn-cs"/>
                        </a:rPr>
                        <a:t>India</a:t>
                      </a:r>
                    </a:p>
                  </a:txBody>
                  <a:tcPr marL="0" marR="0" marT="0" marB="0" anchor="ctr"/>
                </a:tc>
                <a:tc>
                  <a:txBody>
                    <a:bodyPr/>
                    <a:lstStyle/>
                    <a:p>
                      <a:pPr algn="r" fontAlgn="b"/>
                      <a:r>
                        <a:rPr lang="fr-CH" sz="1400" u="none" strike="noStrike" kern="1200" dirty="0">
                          <a:solidFill>
                            <a:schemeClr val="dk1"/>
                          </a:solidFill>
                          <a:effectLst/>
                          <a:latin typeface="Calibri Light" panose="020F0302020204030204" pitchFamily="34" charset="0"/>
                          <a:ea typeface="+mn-ea"/>
                          <a:cs typeface="+mn-cs"/>
                        </a:rPr>
                        <a:t>56(1,45 %)</a:t>
                      </a:r>
                    </a:p>
                  </a:txBody>
                  <a:tcPr marL="0" marR="0" marT="0" marB="0" anchor="ctr"/>
                </a:tc>
                <a:extLst>
                  <a:ext uri="{0D108BD9-81ED-4DB2-BD59-A6C34878D82A}">
                    <a16:rowId xmlns:a16="http://schemas.microsoft.com/office/drawing/2014/main" val="3781519764"/>
                  </a:ext>
                </a:extLst>
              </a:tr>
              <a:tr h="241704">
                <a:tc>
                  <a:txBody>
                    <a:bodyPr/>
                    <a:lstStyle/>
                    <a:p>
                      <a:pPr algn="l" fontAlgn="ctr"/>
                      <a:r>
                        <a:rPr lang="fr-CH" sz="1400" u="none" strike="noStrike" kern="1200" dirty="0">
                          <a:solidFill>
                            <a:schemeClr val="dk1"/>
                          </a:solidFill>
                          <a:effectLst/>
                          <a:latin typeface="Calibri Light" panose="020F0302020204030204" pitchFamily="34" charset="0"/>
                          <a:ea typeface="+mn-ea"/>
                          <a:cs typeface="+mn-cs"/>
                        </a:rPr>
                        <a:t>United </a:t>
                      </a:r>
                      <a:r>
                        <a:rPr lang="fr-CH" sz="1400" u="none" strike="noStrike" kern="1200" dirty="0" err="1">
                          <a:solidFill>
                            <a:schemeClr val="dk1"/>
                          </a:solidFill>
                          <a:effectLst/>
                          <a:latin typeface="Calibri Light" panose="020F0302020204030204" pitchFamily="34" charset="0"/>
                          <a:ea typeface="+mn-ea"/>
                          <a:cs typeface="+mn-cs"/>
                        </a:rPr>
                        <a:t>Kingdom</a:t>
                      </a:r>
                      <a:endParaRPr lang="fr-CH" sz="1400" u="none" strike="noStrike" kern="1200" dirty="0">
                        <a:solidFill>
                          <a:schemeClr val="dk1"/>
                        </a:solidFill>
                        <a:effectLst/>
                        <a:latin typeface="Calibri Light" panose="020F0302020204030204" pitchFamily="34" charset="0"/>
                        <a:ea typeface="+mn-ea"/>
                        <a:cs typeface="+mn-cs"/>
                      </a:endParaRPr>
                    </a:p>
                  </a:txBody>
                  <a:tcPr marL="0" marR="0" marT="0" marB="0" anchor="ctr"/>
                </a:tc>
                <a:tc>
                  <a:txBody>
                    <a:bodyPr/>
                    <a:lstStyle/>
                    <a:p>
                      <a:pPr algn="r" fontAlgn="ctr"/>
                      <a:r>
                        <a:rPr lang="fr-CH" sz="1400" u="none" strike="noStrike" kern="1200" dirty="0">
                          <a:solidFill>
                            <a:schemeClr val="dk1"/>
                          </a:solidFill>
                          <a:effectLst/>
                          <a:latin typeface="Calibri Light" panose="020F0302020204030204" pitchFamily="34" charset="0"/>
                          <a:ea typeface="+mn-ea"/>
                          <a:cs typeface="+mn-cs"/>
                        </a:rPr>
                        <a:t>48(1,24 %)</a:t>
                      </a:r>
                    </a:p>
                  </a:txBody>
                  <a:tcPr marL="0" marR="0" marT="0" marB="0" anchor="ctr"/>
                </a:tc>
                <a:extLst>
                  <a:ext uri="{0D108BD9-81ED-4DB2-BD59-A6C34878D82A}">
                    <a16:rowId xmlns:a16="http://schemas.microsoft.com/office/drawing/2014/main" val="903255090"/>
                  </a:ext>
                </a:extLst>
              </a:tr>
              <a:tr h="241704">
                <a:tc>
                  <a:txBody>
                    <a:bodyPr/>
                    <a:lstStyle/>
                    <a:p>
                      <a:pPr algn="l" fontAlgn="b"/>
                      <a:r>
                        <a:rPr lang="fr-CH" sz="1400" u="none" strike="noStrike" kern="1200">
                          <a:solidFill>
                            <a:schemeClr val="dk1"/>
                          </a:solidFill>
                          <a:effectLst/>
                          <a:latin typeface="Calibri Light" panose="020F0302020204030204" pitchFamily="34" charset="0"/>
                          <a:ea typeface="+mn-ea"/>
                          <a:cs typeface="+mn-cs"/>
                        </a:rPr>
                        <a:t>Russia</a:t>
                      </a:r>
                    </a:p>
                  </a:txBody>
                  <a:tcPr marL="0" marR="0" marT="0" marB="0" anchor="ctr"/>
                </a:tc>
                <a:tc>
                  <a:txBody>
                    <a:bodyPr/>
                    <a:lstStyle/>
                    <a:p>
                      <a:pPr algn="r" fontAlgn="ctr"/>
                      <a:r>
                        <a:rPr lang="fr-CH" sz="1400" u="none" strike="noStrike" kern="1200" dirty="0">
                          <a:solidFill>
                            <a:schemeClr val="dk1"/>
                          </a:solidFill>
                          <a:effectLst/>
                          <a:latin typeface="Calibri Light" panose="020F0302020204030204" pitchFamily="34" charset="0"/>
                          <a:ea typeface="+mn-ea"/>
                          <a:cs typeface="+mn-cs"/>
                        </a:rPr>
                        <a:t>38(0,98 %)</a:t>
                      </a:r>
                    </a:p>
                  </a:txBody>
                  <a:tcPr marL="0" marR="0" marT="0" marB="0" anchor="ctr"/>
                </a:tc>
                <a:extLst>
                  <a:ext uri="{0D108BD9-81ED-4DB2-BD59-A6C34878D82A}">
                    <a16:rowId xmlns:a16="http://schemas.microsoft.com/office/drawing/2014/main" val="3562082536"/>
                  </a:ext>
                </a:extLst>
              </a:tr>
              <a:tr h="241704">
                <a:tc>
                  <a:txBody>
                    <a:bodyPr/>
                    <a:lstStyle/>
                    <a:p>
                      <a:pPr algn="l" fontAlgn="b"/>
                      <a:r>
                        <a:rPr lang="fr-CH" sz="1400" u="none" strike="noStrike" kern="1200">
                          <a:solidFill>
                            <a:schemeClr val="dk1"/>
                          </a:solidFill>
                          <a:effectLst/>
                          <a:latin typeface="Calibri Light" panose="020F0302020204030204" pitchFamily="34" charset="0"/>
                          <a:ea typeface="+mn-ea"/>
                          <a:cs typeface="+mn-cs"/>
                        </a:rPr>
                        <a:t>Japan</a:t>
                      </a:r>
                    </a:p>
                  </a:txBody>
                  <a:tcPr marL="0" marR="0" marT="0" marB="0" anchor="ctr"/>
                </a:tc>
                <a:tc>
                  <a:txBody>
                    <a:bodyPr/>
                    <a:lstStyle/>
                    <a:p>
                      <a:pPr algn="r" fontAlgn="ctr"/>
                      <a:r>
                        <a:rPr lang="fr-CH" sz="1400" u="none" strike="noStrike" kern="1200" dirty="0">
                          <a:solidFill>
                            <a:schemeClr val="dk1"/>
                          </a:solidFill>
                          <a:effectLst/>
                          <a:latin typeface="Calibri Light" panose="020F0302020204030204" pitchFamily="34" charset="0"/>
                          <a:ea typeface="+mn-ea"/>
                          <a:cs typeface="+mn-cs"/>
                        </a:rPr>
                        <a:t>25(0,65 %)</a:t>
                      </a:r>
                    </a:p>
                  </a:txBody>
                  <a:tcPr marL="0" marR="0" marT="0" marB="0" anchor="ctr"/>
                </a:tc>
                <a:extLst>
                  <a:ext uri="{0D108BD9-81ED-4DB2-BD59-A6C34878D82A}">
                    <a16:rowId xmlns:a16="http://schemas.microsoft.com/office/drawing/2014/main" val="2503078958"/>
                  </a:ext>
                </a:extLst>
              </a:tr>
            </a:tbl>
          </a:graphicData>
        </a:graphic>
      </p:graphicFrame>
      <p:sp>
        <p:nvSpPr>
          <p:cNvPr id="6" name="Rectangle 5"/>
          <p:cNvSpPr/>
          <p:nvPr/>
        </p:nvSpPr>
        <p:spPr>
          <a:xfrm>
            <a:off x="911424" y="2617167"/>
            <a:ext cx="3932936" cy="307777"/>
          </a:xfrm>
          <a:prstGeom prst="rect">
            <a:avLst/>
          </a:prstGeom>
        </p:spPr>
        <p:txBody>
          <a:bodyPr wrap="none">
            <a:spAutoFit/>
          </a:bodyPr>
          <a:lstStyle/>
          <a:p>
            <a:pPr fontAlgn="b"/>
            <a:r>
              <a:rPr lang="fr-CH" sz="1400" dirty="0">
                <a:latin typeface="Calibri Light" panose="020F0302020204030204" pitchFamily="34" charset="0"/>
              </a:rPr>
              <a:t>Origine géographique au cours des 60 derniers jours</a:t>
            </a:r>
            <a:endParaRPr lang="fr-CH" sz="1400" dirty="0">
              <a:solidFill>
                <a:srgbClr val="000000"/>
              </a:solidFill>
              <a:latin typeface="Calibri Light" panose="020F0302020204030204" pitchFamily="34" charset="0"/>
            </a:endParaRPr>
          </a:p>
        </p:txBody>
      </p:sp>
      <p:sp>
        <p:nvSpPr>
          <p:cNvPr id="8" name="Rectangle 7"/>
          <p:cNvSpPr/>
          <p:nvPr/>
        </p:nvSpPr>
        <p:spPr>
          <a:xfrm>
            <a:off x="911424" y="5364353"/>
            <a:ext cx="1830181" cy="307777"/>
          </a:xfrm>
          <a:prstGeom prst="rect">
            <a:avLst/>
          </a:prstGeom>
        </p:spPr>
        <p:txBody>
          <a:bodyPr wrap="none">
            <a:spAutoFit/>
          </a:bodyPr>
          <a:lstStyle/>
          <a:p>
            <a:pPr fontAlgn="b"/>
            <a:r>
              <a:rPr lang="fr-CH" sz="1400" dirty="0">
                <a:solidFill>
                  <a:srgbClr val="000000"/>
                </a:solidFill>
                <a:latin typeface="Calibri Light" panose="020F0302020204030204" pitchFamily="34" charset="0"/>
              </a:rPr>
              <a:t>Provenance de 75 pays</a:t>
            </a:r>
          </a:p>
        </p:txBody>
      </p:sp>
      <p:pic>
        <p:nvPicPr>
          <p:cNvPr id="9" name="Image 8"/>
          <p:cNvPicPr>
            <a:picLocks noChangeAspect="1"/>
          </p:cNvPicPr>
          <p:nvPr/>
        </p:nvPicPr>
        <p:blipFill>
          <a:blip r:embed="rId3"/>
          <a:stretch>
            <a:fillRect/>
          </a:stretch>
        </p:blipFill>
        <p:spPr>
          <a:xfrm>
            <a:off x="4367808" y="2907141"/>
            <a:ext cx="3960440" cy="2434843"/>
          </a:xfrm>
          <a:prstGeom prst="rect">
            <a:avLst/>
          </a:prstGeom>
        </p:spPr>
      </p:pic>
      <p:graphicFrame>
        <p:nvGraphicFramePr>
          <p:cNvPr id="10" name="Tableau 9"/>
          <p:cNvGraphicFramePr>
            <a:graphicFrameLocks noGrp="1"/>
          </p:cNvGraphicFramePr>
          <p:nvPr>
            <p:extLst>
              <p:ext uri="{D42A27DB-BD31-4B8C-83A1-F6EECF244321}">
                <p14:modId xmlns:p14="http://schemas.microsoft.com/office/powerpoint/2010/main" val="3133709562"/>
              </p:ext>
            </p:extLst>
          </p:nvPr>
        </p:nvGraphicFramePr>
        <p:xfrm>
          <a:off x="8544272" y="2907141"/>
          <a:ext cx="2664298" cy="2181230"/>
        </p:xfrm>
        <a:graphic>
          <a:graphicData uri="http://schemas.openxmlformats.org/drawingml/2006/table">
            <a:tbl>
              <a:tblPr>
                <a:tableStyleId>{5C22544A-7EE6-4342-B048-85BDC9FD1C3A}</a:tableStyleId>
              </a:tblPr>
              <a:tblGrid>
                <a:gridCol w="1332149">
                  <a:extLst>
                    <a:ext uri="{9D8B030D-6E8A-4147-A177-3AD203B41FA5}">
                      <a16:colId xmlns:a16="http://schemas.microsoft.com/office/drawing/2014/main" val="324465114"/>
                    </a:ext>
                  </a:extLst>
                </a:gridCol>
                <a:gridCol w="1332149">
                  <a:extLst>
                    <a:ext uri="{9D8B030D-6E8A-4147-A177-3AD203B41FA5}">
                      <a16:colId xmlns:a16="http://schemas.microsoft.com/office/drawing/2014/main" val="2989303325"/>
                    </a:ext>
                  </a:extLst>
                </a:gridCol>
              </a:tblGrid>
              <a:tr h="180975">
                <a:tc>
                  <a:txBody>
                    <a:bodyPr/>
                    <a:lstStyle/>
                    <a:p>
                      <a:pPr algn="l" fontAlgn="ctr"/>
                      <a:r>
                        <a:rPr lang="fr-CH" sz="1400" u="none" strike="noStrike" dirty="0">
                          <a:effectLst/>
                          <a:latin typeface="Calibri Light" panose="020F0302020204030204" pitchFamily="34" charset="0"/>
                          <a:cs typeface="Calibri Light" panose="020F0302020204030204" pitchFamily="34" charset="0"/>
                        </a:rPr>
                        <a:t>Bern</a:t>
                      </a:r>
                      <a:endParaRPr lang="fr-CH" sz="1400" b="0" i="0" u="none" strike="noStrike" dirty="0">
                        <a:solidFill>
                          <a:srgbClr val="000000"/>
                        </a:solidFill>
                        <a:effectLst/>
                        <a:latin typeface="Calibri Light" panose="020F0302020204030204" pitchFamily="34" charset="0"/>
                        <a:cs typeface="Calibri Light" panose="020F0302020204030204" pitchFamily="34" charset="0"/>
                      </a:endParaRPr>
                    </a:p>
                  </a:txBody>
                  <a:tcPr marL="4763" marR="4763" marT="4763" marB="0" anchor="ctr"/>
                </a:tc>
                <a:tc>
                  <a:txBody>
                    <a:bodyPr/>
                    <a:lstStyle/>
                    <a:p>
                      <a:pPr algn="r" fontAlgn="ctr"/>
                      <a:r>
                        <a:rPr lang="fr-CH" sz="1400" u="none" strike="noStrike" dirty="0">
                          <a:effectLst/>
                          <a:latin typeface="Calibri Light" panose="020F0302020204030204" pitchFamily="34" charset="0"/>
                          <a:cs typeface="Calibri Light" panose="020F0302020204030204" pitchFamily="34" charset="0"/>
                        </a:rPr>
                        <a:t>838(33,51 %)</a:t>
                      </a:r>
                      <a:endParaRPr lang="fr-CH" sz="1400" b="1" i="0" u="none" strike="noStrike" dirty="0">
                        <a:solidFill>
                          <a:srgbClr val="000000"/>
                        </a:solidFill>
                        <a:effectLst/>
                        <a:latin typeface="Calibri Light" panose="020F0302020204030204" pitchFamily="34" charset="0"/>
                        <a:cs typeface="Calibri Light" panose="020F0302020204030204" pitchFamily="34" charset="0"/>
                      </a:endParaRPr>
                    </a:p>
                  </a:txBody>
                  <a:tcPr marL="4763" marR="4763" marT="4763" marB="0" anchor="ctr"/>
                </a:tc>
                <a:extLst>
                  <a:ext uri="{0D108BD9-81ED-4DB2-BD59-A6C34878D82A}">
                    <a16:rowId xmlns:a16="http://schemas.microsoft.com/office/drawing/2014/main" val="1662526965"/>
                  </a:ext>
                </a:extLst>
              </a:tr>
              <a:tr h="180975">
                <a:tc>
                  <a:txBody>
                    <a:bodyPr/>
                    <a:lstStyle/>
                    <a:p>
                      <a:pPr algn="l" fontAlgn="ctr"/>
                      <a:r>
                        <a:rPr lang="fr-CH" sz="1400" u="none" strike="noStrike" dirty="0">
                          <a:effectLst/>
                          <a:latin typeface="Calibri Light" panose="020F0302020204030204" pitchFamily="34" charset="0"/>
                          <a:cs typeface="Calibri Light" panose="020F0302020204030204" pitchFamily="34" charset="0"/>
                        </a:rPr>
                        <a:t>Zurich</a:t>
                      </a:r>
                      <a:endParaRPr lang="fr-CH" sz="1400" b="0" i="0" u="none" strike="noStrike" dirty="0">
                        <a:solidFill>
                          <a:srgbClr val="000000"/>
                        </a:solidFill>
                        <a:effectLst/>
                        <a:latin typeface="Calibri Light" panose="020F0302020204030204" pitchFamily="34" charset="0"/>
                        <a:cs typeface="Calibri Light" panose="020F0302020204030204" pitchFamily="34" charset="0"/>
                      </a:endParaRPr>
                    </a:p>
                  </a:txBody>
                  <a:tcPr marL="4763" marR="4763" marT="4763" marB="0" anchor="ctr"/>
                </a:tc>
                <a:tc>
                  <a:txBody>
                    <a:bodyPr/>
                    <a:lstStyle/>
                    <a:p>
                      <a:pPr algn="r" fontAlgn="ctr"/>
                      <a:r>
                        <a:rPr lang="fr-CH" sz="1400" u="none" strike="noStrike" dirty="0">
                          <a:effectLst/>
                          <a:latin typeface="Calibri Light" panose="020F0302020204030204" pitchFamily="34" charset="0"/>
                          <a:cs typeface="Calibri Light" panose="020F0302020204030204" pitchFamily="34" charset="0"/>
                        </a:rPr>
                        <a:t>440(17,59 %)</a:t>
                      </a:r>
                      <a:endParaRPr lang="fr-CH" sz="1400" b="1" i="0" u="none" strike="noStrike" dirty="0">
                        <a:solidFill>
                          <a:srgbClr val="000000"/>
                        </a:solidFill>
                        <a:effectLst/>
                        <a:latin typeface="Calibri Light" panose="020F0302020204030204" pitchFamily="34" charset="0"/>
                        <a:cs typeface="Calibri Light" panose="020F0302020204030204" pitchFamily="34" charset="0"/>
                      </a:endParaRPr>
                    </a:p>
                  </a:txBody>
                  <a:tcPr marL="4763" marR="4763" marT="4763" marB="0" anchor="ctr"/>
                </a:tc>
                <a:extLst>
                  <a:ext uri="{0D108BD9-81ED-4DB2-BD59-A6C34878D82A}">
                    <a16:rowId xmlns:a16="http://schemas.microsoft.com/office/drawing/2014/main" val="2495263292"/>
                  </a:ext>
                </a:extLst>
              </a:tr>
              <a:tr h="180975">
                <a:tc>
                  <a:txBody>
                    <a:bodyPr/>
                    <a:lstStyle/>
                    <a:p>
                      <a:pPr algn="l" fontAlgn="ctr"/>
                      <a:r>
                        <a:rPr lang="fr-CH" sz="1400" u="none" strike="noStrike">
                          <a:effectLst/>
                          <a:latin typeface="Calibri Light" panose="020F0302020204030204" pitchFamily="34" charset="0"/>
                          <a:cs typeface="Calibri Light" panose="020F0302020204030204" pitchFamily="34" charset="0"/>
                        </a:rPr>
                        <a:t>Vaud</a:t>
                      </a:r>
                      <a:endParaRPr lang="fr-CH" sz="1400" b="0" i="0" u="none" strike="noStrike">
                        <a:solidFill>
                          <a:srgbClr val="000000"/>
                        </a:solidFill>
                        <a:effectLst/>
                        <a:latin typeface="Calibri Light" panose="020F0302020204030204" pitchFamily="34" charset="0"/>
                        <a:cs typeface="Calibri Light" panose="020F0302020204030204" pitchFamily="34" charset="0"/>
                      </a:endParaRPr>
                    </a:p>
                  </a:txBody>
                  <a:tcPr marL="4763" marR="4763" marT="4763" marB="0" anchor="ctr"/>
                </a:tc>
                <a:tc>
                  <a:txBody>
                    <a:bodyPr/>
                    <a:lstStyle/>
                    <a:p>
                      <a:pPr algn="r" fontAlgn="ctr"/>
                      <a:r>
                        <a:rPr lang="fr-CH" sz="1400" u="none" strike="noStrike" dirty="0">
                          <a:effectLst/>
                          <a:latin typeface="Calibri Light" panose="020F0302020204030204" pitchFamily="34" charset="0"/>
                          <a:cs typeface="Calibri Light" panose="020F0302020204030204" pitchFamily="34" charset="0"/>
                        </a:rPr>
                        <a:t>348(13,91 %)</a:t>
                      </a:r>
                      <a:endParaRPr lang="fr-CH" sz="1400" b="1" i="0" u="none" strike="noStrike" dirty="0">
                        <a:solidFill>
                          <a:srgbClr val="000000"/>
                        </a:solidFill>
                        <a:effectLst/>
                        <a:latin typeface="Calibri Light" panose="020F0302020204030204" pitchFamily="34" charset="0"/>
                        <a:cs typeface="Calibri Light" panose="020F0302020204030204" pitchFamily="34" charset="0"/>
                      </a:endParaRPr>
                    </a:p>
                  </a:txBody>
                  <a:tcPr marL="4763" marR="4763" marT="4763" marB="0" anchor="ctr"/>
                </a:tc>
                <a:extLst>
                  <a:ext uri="{0D108BD9-81ED-4DB2-BD59-A6C34878D82A}">
                    <a16:rowId xmlns:a16="http://schemas.microsoft.com/office/drawing/2014/main" val="3551694662"/>
                  </a:ext>
                </a:extLst>
              </a:tr>
              <a:tr h="180975">
                <a:tc>
                  <a:txBody>
                    <a:bodyPr/>
                    <a:lstStyle/>
                    <a:p>
                      <a:pPr algn="l" fontAlgn="ctr"/>
                      <a:r>
                        <a:rPr lang="fr-CH" sz="1400" u="none" strike="noStrike" dirty="0">
                          <a:effectLst/>
                          <a:latin typeface="Calibri Light" panose="020F0302020204030204" pitchFamily="34" charset="0"/>
                          <a:cs typeface="Calibri Light" panose="020F0302020204030204" pitchFamily="34" charset="0"/>
                        </a:rPr>
                        <a:t>Neuchâtel</a:t>
                      </a:r>
                      <a:endParaRPr lang="fr-CH" sz="1400" b="0" i="0" u="none" strike="noStrike" dirty="0">
                        <a:solidFill>
                          <a:srgbClr val="000000"/>
                        </a:solidFill>
                        <a:effectLst/>
                        <a:latin typeface="Calibri Light" panose="020F0302020204030204" pitchFamily="34" charset="0"/>
                        <a:cs typeface="Calibri Light" panose="020F0302020204030204" pitchFamily="34" charset="0"/>
                      </a:endParaRPr>
                    </a:p>
                  </a:txBody>
                  <a:tcPr marL="4763" marR="4763" marT="4763" marB="0" anchor="ctr"/>
                </a:tc>
                <a:tc>
                  <a:txBody>
                    <a:bodyPr/>
                    <a:lstStyle/>
                    <a:p>
                      <a:pPr algn="r" fontAlgn="ctr"/>
                      <a:r>
                        <a:rPr lang="fr-CH" sz="1400" u="none" strike="noStrike" dirty="0">
                          <a:effectLst/>
                          <a:latin typeface="Calibri Light" panose="020F0302020204030204" pitchFamily="34" charset="0"/>
                          <a:cs typeface="Calibri Light" panose="020F0302020204030204" pitchFamily="34" charset="0"/>
                        </a:rPr>
                        <a:t>159(6,36 %)</a:t>
                      </a:r>
                      <a:endParaRPr lang="fr-CH" sz="1400" b="1" i="0" u="none" strike="noStrike" dirty="0">
                        <a:solidFill>
                          <a:srgbClr val="000000"/>
                        </a:solidFill>
                        <a:effectLst/>
                        <a:latin typeface="Calibri Light" panose="020F0302020204030204" pitchFamily="34" charset="0"/>
                        <a:cs typeface="Calibri Light" panose="020F0302020204030204" pitchFamily="34" charset="0"/>
                      </a:endParaRPr>
                    </a:p>
                  </a:txBody>
                  <a:tcPr marL="4763" marR="4763" marT="4763" marB="0" anchor="ctr"/>
                </a:tc>
                <a:extLst>
                  <a:ext uri="{0D108BD9-81ED-4DB2-BD59-A6C34878D82A}">
                    <a16:rowId xmlns:a16="http://schemas.microsoft.com/office/drawing/2014/main" val="2163646133"/>
                  </a:ext>
                </a:extLst>
              </a:tr>
              <a:tr h="180975">
                <a:tc>
                  <a:txBody>
                    <a:bodyPr/>
                    <a:lstStyle/>
                    <a:p>
                      <a:pPr algn="l" fontAlgn="ctr"/>
                      <a:r>
                        <a:rPr lang="fr-CH" sz="1400" u="none" strike="noStrike">
                          <a:effectLst/>
                          <a:latin typeface="Calibri Light" panose="020F0302020204030204" pitchFamily="34" charset="0"/>
                          <a:cs typeface="Calibri Light" panose="020F0302020204030204" pitchFamily="34" charset="0"/>
                        </a:rPr>
                        <a:t>Geneva</a:t>
                      </a:r>
                      <a:endParaRPr lang="fr-CH" sz="1400" b="0" i="0" u="none" strike="noStrike">
                        <a:solidFill>
                          <a:srgbClr val="000000"/>
                        </a:solidFill>
                        <a:effectLst/>
                        <a:latin typeface="Calibri Light" panose="020F0302020204030204" pitchFamily="34" charset="0"/>
                        <a:cs typeface="Calibri Light" panose="020F0302020204030204" pitchFamily="34" charset="0"/>
                      </a:endParaRPr>
                    </a:p>
                  </a:txBody>
                  <a:tcPr marL="4763" marR="4763" marT="4763" marB="0" anchor="ctr"/>
                </a:tc>
                <a:tc>
                  <a:txBody>
                    <a:bodyPr/>
                    <a:lstStyle/>
                    <a:p>
                      <a:pPr algn="r" fontAlgn="ctr"/>
                      <a:r>
                        <a:rPr lang="fr-CH" sz="1400" u="none" strike="noStrike" dirty="0">
                          <a:effectLst/>
                          <a:latin typeface="Calibri Light" panose="020F0302020204030204" pitchFamily="34" charset="0"/>
                          <a:cs typeface="Calibri Light" panose="020F0302020204030204" pitchFamily="34" charset="0"/>
                        </a:rPr>
                        <a:t>129(5,16 %)</a:t>
                      </a:r>
                      <a:endParaRPr lang="fr-CH" sz="1400" b="1" i="0" u="none" strike="noStrike" dirty="0">
                        <a:solidFill>
                          <a:srgbClr val="000000"/>
                        </a:solidFill>
                        <a:effectLst/>
                        <a:latin typeface="Calibri Light" panose="020F0302020204030204" pitchFamily="34" charset="0"/>
                        <a:cs typeface="Calibri Light" panose="020F0302020204030204" pitchFamily="34" charset="0"/>
                      </a:endParaRPr>
                    </a:p>
                  </a:txBody>
                  <a:tcPr marL="4763" marR="4763" marT="4763" marB="0" anchor="ctr"/>
                </a:tc>
                <a:extLst>
                  <a:ext uri="{0D108BD9-81ED-4DB2-BD59-A6C34878D82A}">
                    <a16:rowId xmlns:a16="http://schemas.microsoft.com/office/drawing/2014/main" val="254615183"/>
                  </a:ext>
                </a:extLst>
              </a:tr>
              <a:tr h="180975">
                <a:tc>
                  <a:txBody>
                    <a:bodyPr/>
                    <a:lstStyle/>
                    <a:p>
                      <a:pPr algn="l" fontAlgn="ctr"/>
                      <a:r>
                        <a:rPr lang="fr-CH" sz="1400" u="none" strike="noStrike">
                          <a:effectLst/>
                          <a:latin typeface="Calibri Light" panose="020F0302020204030204" pitchFamily="34" charset="0"/>
                          <a:cs typeface="Calibri Light" panose="020F0302020204030204" pitchFamily="34" charset="0"/>
                        </a:rPr>
                        <a:t>Ticino</a:t>
                      </a:r>
                      <a:endParaRPr lang="fr-CH" sz="1400" b="0" i="0" u="none" strike="noStrike">
                        <a:solidFill>
                          <a:srgbClr val="000000"/>
                        </a:solidFill>
                        <a:effectLst/>
                        <a:latin typeface="Calibri Light" panose="020F0302020204030204" pitchFamily="34" charset="0"/>
                        <a:cs typeface="Calibri Light" panose="020F0302020204030204" pitchFamily="34" charset="0"/>
                      </a:endParaRPr>
                    </a:p>
                  </a:txBody>
                  <a:tcPr marL="4763" marR="4763" marT="4763" marB="0" anchor="ctr"/>
                </a:tc>
                <a:tc>
                  <a:txBody>
                    <a:bodyPr/>
                    <a:lstStyle/>
                    <a:p>
                      <a:pPr algn="r" fontAlgn="ctr"/>
                      <a:r>
                        <a:rPr lang="fr-CH" sz="1400" u="none" strike="noStrike" dirty="0">
                          <a:effectLst/>
                          <a:latin typeface="Calibri Light" panose="020F0302020204030204" pitchFamily="34" charset="0"/>
                          <a:cs typeface="Calibri Light" panose="020F0302020204030204" pitchFamily="34" charset="0"/>
                        </a:rPr>
                        <a:t>81(3,24 %)</a:t>
                      </a:r>
                      <a:endParaRPr lang="fr-CH" sz="1400" b="1" i="0" u="none" strike="noStrike" dirty="0">
                        <a:solidFill>
                          <a:srgbClr val="000000"/>
                        </a:solidFill>
                        <a:effectLst/>
                        <a:latin typeface="Calibri Light" panose="020F0302020204030204" pitchFamily="34" charset="0"/>
                        <a:cs typeface="Calibri Light" panose="020F0302020204030204" pitchFamily="34" charset="0"/>
                      </a:endParaRPr>
                    </a:p>
                  </a:txBody>
                  <a:tcPr marL="4763" marR="4763" marT="4763" marB="0" anchor="ctr"/>
                </a:tc>
                <a:extLst>
                  <a:ext uri="{0D108BD9-81ED-4DB2-BD59-A6C34878D82A}">
                    <a16:rowId xmlns:a16="http://schemas.microsoft.com/office/drawing/2014/main" val="3994312687"/>
                  </a:ext>
                </a:extLst>
              </a:tr>
              <a:tr h="180975">
                <a:tc>
                  <a:txBody>
                    <a:bodyPr/>
                    <a:lstStyle/>
                    <a:p>
                      <a:pPr algn="l" fontAlgn="ctr"/>
                      <a:r>
                        <a:rPr lang="fr-CH" sz="1400" u="none" strike="noStrike">
                          <a:effectLst/>
                          <a:latin typeface="Calibri Light" panose="020F0302020204030204" pitchFamily="34" charset="0"/>
                          <a:cs typeface="Calibri Light" panose="020F0302020204030204" pitchFamily="34" charset="0"/>
                        </a:rPr>
                        <a:t>Aargau</a:t>
                      </a:r>
                      <a:endParaRPr lang="fr-CH" sz="1400" b="0" i="0" u="none" strike="noStrike">
                        <a:solidFill>
                          <a:srgbClr val="000000"/>
                        </a:solidFill>
                        <a:effectLst/>
                        <a:latin typeface="Calibri Light" panose="020F0302020204030204" pitchFamily="34" charset="0"/>
                        <a:cs typeface="Calibri Light" panose="020F0302020204030204" pitchFamily="34" charset="0"/>
                      </a:endParaRPr>
                    </a:p>
                  </a:txBody>
                  <a:tcPr marL="4763" marR="4763" marT="4763" marB="0" anchor="ctr"/>
                </a:tc>
                <a:tc>
                  <a:txBody>
                    <a:bodyPr/>
                    <a:lstStyle/>
                    <a:p>
                      <a:pPr algn="r" fontAlgn="ctr"/>
                      <a:r>
                        <a:rPr lang="fr-CH" sz="1400" u="none" strike="noStrike" dirty="0">
                          <a:effectLst/>
                          <a:latin typeface="Calibri Light" panose="020F0302020204030204" pitchFamily="34" charset="0"/>
                          <a:cs typeface="Calibri Light" panose="020F0302020204030204" pitchFamily="34" charset="0"/>
                        </a:rPr>
                        <a:t>75(3,00 %)</a:t>
                      </a:r>
                      <a:endParaRPr lang="fr-CH" sz="1400" b="1" i="0" u="none" strike="noStrike" dirty="0">
                        <a:solidFill>
                          <a:srgbClr val="000000"/>
                        </a:solidFill>
                        <a:effectLst/>
                        <a:latin typeface="Calibri Light" panose="020F0302020204030204" pitchFamily="34" charset="0"/>
                        <a:cs typeface="Calibri Light" panose="020F0302020204030204" pitchFamily="34" charset="0"/>
                      </a:endParaRPr>
                    </a:p>
                  </a:txBody>
                  <a:tcPr marL="4763" marR="4763" marT="4763" marB="0" anchor="ctr"/>
                </a:tc>
                <a:extLst>
                  <a:ext uri="{0D108BD9-81ED-4DB2-BD59-A6C34878D82A}">
                    <a16:rowId xmlns:a16="http://schemas.microsoft.com/office/drawing/2014/main" val="2734499578"/>
                  </a:ext>
                </a:extLst>
              </a:tr>
              <a:tr h="180975">
                <a:tc>
                  <a:txBody>
                    <a:bodyPr/>
                    <a:lstStyle/>
                    <a:p>
                      <a:pPr algn="l" fontAlgn="ctr"/>
                      <a:r>
                        <a:rPr lang="fr-CH" sz="1400" u="none" strike="noStrike" dirty="0">
                          <a:effectLst/>
                          <a:latin typeface="Calibri Light" panose="020F0302020204030204" pitchFamily="34" charset="0"/>
                          <a:cs typeface="Calibri Light" panose="020F0302020204030204" pitchFamily="34" charset="0"/>
                        </a:rPr>
                        <a:t>Jura</a:t>
                      </a:r>
                      <a:endParaRPr lang="fr-CH" sz="1400" b="0" i="0" u="none" strike="noStrike" dirty="0">
                        <a:solidFill>
                          <a:srgbClr val="000000"/>
                        </a:solidFill>
                        <a:effectLst/>
                        <a:latin typeface="Calibri Light" panose="020F0302020204030204" pitchFamily="34" charset="0"/>
                        <a:cs typeface="Calibri Light" panose="020F0302020204030204" pitchFamily="34" charset="0"/>
                      </a:endParaRPr>
                    </a:p>
                  </a:txBody>
                  <a:tcPr marL="4763" marR="4763" marT="4763" marB="0" anchor="ctr"/>
                </a:tc>
                <a:tc>
                  <a:txBody>
                    <a:bodyPr/>
                    <a:lstStyle/>
                    <a:p>
                      <a:pPr algn="r" fontAlgn="ctr"/>
                      <a:r>
                        <a:rPr lang="fr-CH" sz="1400" u="none" strike="noStrike" dirty="0">
                          <a:effectLst/>
                          <a:latin typeface="Calibri Light" panose="020F0302020204030204" pitchFamily="34" charset="0"/>
                          <a:cs typeface="Calibri Light" panose="020F0302020204030204" pitchFamily="34" charset="0"/>
                        </a:rPr>
                        <a:t>73(2,92 %)</a:t>
                      </a:r>
                      <a:endParaRPr lang="fr-CH" sz="1400" b="1" i="0" u="none" strike="noStrike" dirty="0">
                        <a:solidFill>
                          <a:srgbClr val="000000"/>
                        </a:solidFill>
                        <a:effectLst/>
                        <a:latin typeface="Calibri Light" panose="020F0302020204030204" pitchFamily="34" charset="0"/>
                        <a:cs typeface="Calibri Light" panose="020F0302020204030204" pitchFamily="34" charset="0"/>
                      </a:endParaRPr>
                    </a:p>
                  </a:txBody>
                  <a:tcPr marL="4763" marR="4763" marT="4763" marB="0" anchor="ctr"/>
                </a:tc>
                <a:extLst>
                  <a:ext uri="{0D108BD9-81ED-4DB2-BD59-A6C34878D82A}">
                    <a16:rowId xmlns:a16="http://schemas.microsoft.com/office/drawing/2014/main" val="3398604957"/>
                  </a:ext>
                </a:extLst>
              </a:tr>
              <a:tr h="180975">
                <a:tc>
                  <a:txBody>
                    <a:bodyPr/>
                    <a:lstStyle/>
                    <a:p>
                      <a:pPr algn="l" fontAlgn="ctr"/>
                      <a:r>
                        <a:rPr lang="fr-CH" sz="1400" u="none" strike="noStrike" dirty="0">
                          <a:effectLst/>
                          <a:latin typeface="Calibri Light" panose="020F0302020204030204" pitchFamily="34" charset="0"/>
                          <a:cs typeface="Calibri Light" panose="020F0302020204030204" pitchFamily="34" charset="0"/>
                        </a:rPr>
                        <a:t>Solothurn</a:t>
                      </a:r>
                      <a:endParaRPr lang="fr-CH" sz="1400" b="0" i="0" u="none" strike="noStrike" dirty="0">
                        <a:solidFill>
                          <a:srgbClr val="000000"/>
                        </a:solidFill>
                        <a:effectLst/>
                        <a:latin typeface="Calibri Light" panose="020F0302020204030204" pitchFamily="34" charset="0"/>
                        <a:cs typeface="Calibri Light" panose="020F0302020204030204" pitchFamily="34" charset="0"/>
                      </a:endParaRPr>
                    </a:p>
                  </a:txBody>
                  <a:tcPr marL="4763" marR="4763" marT="4763" marB="0" anchor="ctr"/>
                </a:tc>
                <a:tc>
                  <a:txBody>
                    <a:bodyPr/>
                    <a:lstStyle/>
                    <a:p>
                      <a:pPr algn="r" fontAlgn="ctr"/>
                      <a:r>
                        <a:rPr lang="fr-CH" sz="1400" u="none" strike="noStrike" dirty="0">
                          <a:effectLst/>
                          <a:latin typeface="Calibri Light" panose="020F0302020204030204" pitchFamily="34" charset="0"/>
                          <a:cs typeface="Calibri Light" panose="020F0302020204030204" pitchFamily="34" charset="0"/>
                        </a:rPr>
                        <a:t>67(2,68 %)</a:t>
                      </a:r>
                      <a:endParaRPr lang="fr-CH" sz="1400" b="1" i="0" u="none" strike="noStrike" dirty="0">
                        <a:solidFill>
                          <a:srgbClr val="000000"/>
                        </a:solidFill>
                        <a:effectLst/>
                        <a:latin typeface="Calibri Light" panose="020F0302020204030204" pitchFamily="34" charset="0"/>
                        <a:cs typeface="Calibri Light" panose="020F0302020204030204" pitchFamily="34" charset="0"/>
                      </a:endParaRPr>
                    </a:p>
                  </a:txBody>
                  <a:tcPr marL="4763" marR="4763" marT="4763" marB="0" anchor="ctr"/>
                </a:tc>
                <a:extLst>
                  <a:ext uri="{0D108BD9-81ED-4DB2-BD59-A6C34878D82A}">
                    <a16:rowId xmlns:a16="http://schemas.microsoft.com/office/drawing/2014/main" val="1614865776"/>
                  </a:ext>
                </a:extLst>
              </a:tr>
              <a:tr h="180975">
                <a:tc>
                  <a:txBody>
                    <a:bodyPr/>
                    <a:lstStyle/>
                    <a:p>
                      <a:pPr algn="l" fontAlgn="ctr"/>
                      <a:r>
                        <a:rPr lang="fr-CH" sz="1400" u="none" strike="noStrike" dirty="0">
                          <a:effectLst/>
                          <a:latin typeface="Calibri Light" panose="020F0302020204030204" pitchFamily="34" charset="0"/>
                          <a:cs typeface="Calibri Light" panose="020F0302020204030204" pitchFamily="34" charset="0"/>
                        </a:rPr>
                        <a:t>Fribourg</a:t>
                      </a:r>
                      <a:endParaRPr lang="fr-CH" sz="1400" b="0" i="0" u="none" strike="noStrike" dirty="0">
                        <a:solidFill>
                          <a:srgbClr val="000000"/>
                        </a:solidFill>
                        <a:effectLst/>
                        <a:latin typeface="Calibri Light" panose="020F0302020204030204" pitchFamily="34" charset="0"/>
                        <a:cs typeface="Calibri Light" panose="020F0302020204030204" pitchFamily="34" charset="0"/>
                      </a:endParaRPr>
                    </a:p>
                  </a:txBody>
                  <a:tcPr marL="4763" marR="4763" marT="4763" marB="0" anchor="ct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CH" sz="1400" u="none" strike="noStrike" dirty="0">
                          <a:effectLst/>
                          <a:latin typeface="Calibri Light" panose="020F0302020204030204" pitchFamily="34" charset="0"/>
                          <a:cs typeface="Calibri Light" panose="020F0302020204030204" pitchFamily="34" charset="0"/>
                        </a:rPr>
                        <a:t>53(2,12 %)</a:t>
                      </a:r>
                      <a:endParaRPr lang="fr-CH" sz="1400" b="1" i="0" u="none" strike="noStrike" dirty="0">
                        <a:solidFill>
                          <a:srgbClr val="000000"/>
                        </a:solidFill>
                        <a:effectLst/>
                        <a:latin typeface="Calibri Light" panose="020F0302020204030204" pitchFamily="34" charset="0"/>
                        <a:cs typeface="Calibri Light" panose="020F0302020204030204" pitchFamily="34" charset="0"/>
                      </a:endParaRPr>
                    </a:p>
                  </a:txBody>
                  <a:tcPr marL="4763" marR="4763" marT="4763" marB="0" anchor="ctr"/>
                </a:tc>
                <a:extLst>
                  <a:ext uri="{0D108BD9-81ED-4DB2-BD59-A6C34878D82A}">
                    <a16:rowId xmlns:a16="http://schemas.microsoft.com/office/drawing/2014/main" val="3780455738"/>
                  </a:ext>
                </a:extLst>
              </a:tr>
            </a:tbl>
          </a:graphicData>
        </a:graphic>
      </p:graphicFrame>
      <p:sp>
        <p:nvSpPr>
          <p:cNvPr id="19" name="ZoneTexte 18"/>
          <p:cNvSpPr txBox="1"/>
          <p:nvPr/>
        </p:nvSpPr>
        <p:spPr>
          <a:xfrm>
            <a:off x="0" y="-4973"/>
            <a:ext cx="6600056" cy="58477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fr-FR"/>
            </a:defPPr>
            <a:lvl1pP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fr-CH" sz="3200" dirty="0"/>
              <a:t>Portail d’informations - statistiques</a:t>
            </a:r>
          </a:p>
        </p:txBody>
      </p:sp>
      <p:sp>
        <p:nvSpPr>
          <p:cNvPr id="20" name="Text Box 6"/>
          <p:cNvSpPr txBox="1">
            <a:spLocks noChangeArrowheads="1"/>
          </p:cNvSpPr>
          <p:nvPr/>
        </p:nvSpPr>
        <p:spPr bwMode="auto">
          <a:xfrm>
            <a:off x="-1" y="0"/>
            <a:ext cx="565215" cy="579802"/>
          </a:xfrm>
          <a:prstGeom prst="rect">
            <a:avLst/>
          </a:prstGeom>
          <a:solidFill>
            <a:srgbClr val="FFC000"/>
          </a:solidFill>
          <a:ln w="9525" algn="ctr">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6000" b="0" i="0" u="none" strike="noStrike" cap="none" normalizeH="0" baseline="0" dirty="0">
              <a:ln>
                <a:noFill/>
              </a:ln>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27168883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aphique 9"/>
          <p:cNvGraphicFramePr/>
          <p:nvPr>
            <p:extLst>
              <p:ext uri="{D42A27DB-BD31-4B8C-83A1-F6EECF244321}">
                <p14:modId xmlns:p14="http://schemas.microsoft.com/office/powerpoint/2010/main" val="4098243869"/>
              </p:ext>
            </p:extLst>
          </p:nvPr>
        </p:nvGraphicFramePr>
        <p:xfrm>
          <a:off x="2063552" y="764704"/>
          <a:ext cx="8128000" cy="5418667"/>
        </p:xfrm>
        <a:graphic>
          <a:graphicData uri="http://schemas.openxmlformats.org/drawingml/2006/chart">
            <c:chart xmlns:c="http://schemas.openxmlformats.org/drawingml/2006/chart" xmlns:r="http://schemas.openxmlformats.org/officeDocument/2006/relationships" r:id="rId2"/>
          </a:graphicData>
        </a:graphic>
      </p:graphicFrame>
      <p:pic>
        <p:nvPicPr>
          <p:cNvPr id="11" name="Image 10"/>
          <p:cNvPicPr>
            <a:picLocks noChangeAspect="1"/>
          </p:cNvPicPr>
          <p:nvPr/>
        </p:nvPicPr>
        <p:blipFill>
          <a:blip r:embed="rId3"/>
          <a:stretch>
            <a:fillRect/>
          </a:stretch>
        </p:blipFill>
        <p:spPr>
          <a:xfrm>
            <a:off x="8256240" y="692696"/>
            <a:ext cx="3102515" cy="2419289"/>
          </a:xfrm>
          <a:prstGeom prst="rect">
            <a:avLst/>
          </a:prstGeom>
          <a:ln>
            <a:solidFill>
              <a:schemeClr val="bg1">
                <a:lumMod val="50000"/>
              </a:schemeClr>
            </a:solidFill>
          </a:ln>
        </p:spPr>
      </p:pic>
      <p:pic>
        <p:nvPicPr>
          <p:cNvPr id="12" name="Image 11"/>
          <p:cNvPicPr>
            <a:picLocks noChangeAspect="1"/>
          </p:cNvPicPr>
          <p:nvPr/>
        </p:nvPicPr>
        <p:blipFill>
          <a:blip r:embed="rId4"/>
          <a:stretch>
            <a:fillRect/>
          </a:stretch>
        </p:blipFill>
        <p:spPr>
          <a:xfrm>
            <a:off x="692667" y="2564904"/>
            <a:ext cx="3179434" cy="2712054"/>
          </a:xfrm>
          <a:prstGeom prst="rect">
            <a:avLst/>
          </a:prstGeom>
          <a:ln>
            <a:solidFill>
              <a:schemeClr val="bg1">
                <a:lumMod val="50000"/>
              </a:schemeClr>
            </a:solidFill>
          </a:ln>
        </p:spPr>
      </p:pic>
      <p:sp>
        <p:nvSpPr>
          <p:cNvPr id="6" name="ZoneTexte 5"/>
          <p:cNvSpPr txBox="1"/>
          <p:nvPr/>
        </p:nvSpPr>
        <p:spPr>
          <a:xfrm>
            <a:off x="0" y="-4973"/>
            <a:ext cx="6600056" cy="58477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fr-FR"/>
            </a:defPPr>
            <a:lvl1pP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fr-CH" sz="3200" dirty="0"/>
              <a:t>Portail d’informations - statistiques</a:t>
            </a:r>
          </a:p>
        </p:txBody>
      </p:sp>
      <p:sp>
        <p:nvSpPr>
          <p:cNvPr id="7" name="Text Box 6"/>
          <p:cNvSpPr txBox="1">
            <a:spLocks noChangeArrowheads="1"/>
          </p:cNvSpPr>
          <p:nvPr/>
        </p:nvSpPr>
        <p:spPr bwMode="auto">
          <a:xfrm>
            <a:off x="-1" y="0"/>
            <a:ext cx="565215" cy="579802"/>
          </a:xfrm>
          <a:prstGeom prst="rect">
            <a:avLst/>
          </a:prstGeom>
          <a:solidFill>
            <a:srgbClr val="FFC000"/>
          </a:solidFill>
          <a:ln w="9525" algn="ctr">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6000" b="0" i="0" u="none" strike="noStrike" cap="none" normalizeH="0" baseline="0" dirty="0">
              <a:ln>
                <a:noFill/>
              </a:ln>
              <a:solidFill>
                <a:schemeClr val="bg1"/>
              </a:solidFill>
              <a:effectLst/>
              <a:latin typeface="Arial" panose="020B0604020202020204" pitchFamily="34" charset="0"/>
            </a:endParaRPr>
          </a:p>
        </p:txBody>
      </p:sp>
      <p:sp>
        <p:nvSpPr>
          <p:cNvPr id="8" name="Rectangle 7"/>
          <p:cNvSpPr/>
          <p:nvPr/>
        </p:nvSpPr>
        <p:spPr>
          <a:xfrm>
            <a:off x="2783632" y="6255379"/>
            <a:ext cx="7533473" cy="307777"/>
          </a:xfrm>
          <a:prstGeom prst="rect">
            <a:avLst/>
          </a:prstGeom>
        </p:spPr>
        <p:txBody>
          <a:bodyPr wrap="none">
            <a:spAutoFit/>
          </a:bodyPr>
          <a:lstStyle/>
          <a:p>
            <a:pPr fontAlgn="b"/>
            <a:r>
              <a:rPr lang="fr-CH" sz="1400" dirty="0">
                <a:solidFill>
                  <a:srgbClr val="000000"/>
                </a:solidFill>
                <a:latin typeface="Calibri Light" panose="020F0302020204030204" pitchFamily="34" charset="0"/>
              </a:rPr>
              <a:t>60 derniers jours, informations sur les pages NEWS uniquement (env. 2700 pages sur 3732 pages vues) </a:t>
            </a:r>
          </a:p>
        </p:txBody>
      </p:sp>
    </p:spTree>
    <p:extLst>
      <p:ext uri="{BB962C8B-B14F-4D97-AF65-F5344CB8AC3E}">
        <p14:creationId xmlns:p14="http://schemas.microsoft.com/office/powerpoint/2010/main" val="23774115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4043" y="543604"/>
            <a:ext cx="12192000" cy="3317444"/>
          </a:xfrm>
          <a:prstGeom prst="rect">
            <a:avLst/>
          </a:prstGeom>
        </p:spPr>
      </p:pic>
      <p:pic>
        <p:nvPicPr>
          <p:cNvPr id="3" name="Image 2"/>
          <p:cNvPicPr>
            <a:picLocks noChangeAspect="1"/>
          </p:cNvPicPr>
          <p:nvPr/>
        </p:nvPicPr>
        <p:blipFill>
          <a:blip r:embed="rId4"/>
          <a:stretch>
            <a:fillRect/>
          </a:stretch>
        </p:blipFill>
        <p:spPr>
          <a:xfrm>
            <a:off x="4991200" y="3942450"/>
            <a:ext cx="7200800" cy="2915550"/>
          </a:xfrm>
          <a:prstGeom prst="rect">
            <a:avLst/>
          </a:prstGeom>
        </p:spPr>
      </p:pic>
      <p:pic>
        <p:nvPicPr>
          <p:cNvPr id="9" name="Image 8"/>
          <p:cNvPicPr>
            <a:picLocks noChangeAspect="1"/>
          </p:cNvPicPr>
          <p:nvPr/>
        </p:nvPicPr>
        <p:blipFill>
          <a:blip r:embed="rId5"/>
          <a:stretch>
            <a:fillRect/>
          </a:stretch>
        </p:blipFill>
        <p:spPr>
          <a:xfrm>
            <a:off x="24994" y="3928806"/>
            <a:ext cx="4918878" cy="2991126"/>
          </a:xfrm>
          <a:prstGeom prst="rect">
            <a:avLst/>
          </a:prstGeom>
        </p:spPr>
      </p:pic>
      <p:sp>
        <p:nvSpPr>
          <p:cNvPr id="6" name="ZoneTexte 5"/>
          <p:cNvSpPr txBox="1"/>
          <p:nvPr/>
        </p:nvSpPr>
        <p:spPr>
          <a:xfrm>
            <a:off x="0" y="-4973"/>
            <a:ext cx="7896200" cy="58477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fr-FR"/>
            </a:defPPr>
            <a:lvl1pP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fr-CH" sz="3200" dirty="0"/>
              <a:t>Portail d’informations – Twitter </a:t>
            </a:r>
            <a:r>
              <a:rPr lang="fr-CH" dirty="0"/>
              <a:t>(12/2016 – 1/2017)</a:t>
            </a:r>
            <a:endParaRPr lang="fr-CH" sz="3200" dirty="0"/>
          </a:p>
        </p:txBody>
      </p:sp>
      <p:sp>
        <p:nvSpPr>
          <p:cNvPr id="7" name="Text Box 6"/>
          <p:cNvSpPr txBox="1">
            <a:spLocks noChangeArrowheads="1"/>
          </p:cNvSpPr>
          <p:nvPr/>
        </p:nvSpPr>
        <p:spPr bwMode="auto">
          <a:xfrm>
            <a:off x="-1" y="0"/>
            <a:ext cx="565215" cy="579802"/>
          </a:xfrm>
          <a:prstGeom prst="rect">
            <a:avLst/>
          </a:prstGeom>
          <a:solidFill>
            <a:srgbClr val="FFC000"/>
          </a:solidFill>
          <a:ln w="9525" algn="ctr">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6000" b="0" i="0" u="none" strike="noStrike" cap="none" normalizeH="0" baseline="0" dirty="0">
              <a:ln>
                <a:noFill/>
              </a:ln>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23966654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stretch>
            <a:fillRect/>
          </a:stretch>
        </p:blipFill>
        <p:spPr>
          <a:xfrm>
            <a:off x="263352" y="1052736"/>
            <a:ext cx="5904656" cy="3162251"/>
          </a:xfrm>
          <a:prstGeom prst="rect">
            <a:avLst/>
          </a:prstGeom>
          <a:ln>
            <a:solidFill>
              <a:schemeClr val="bg1">
                <a:lumMod val="50000"/>
              </a:schemeClr>
            </a:solidFill>
          </a:ln>
        </p:spPr>
      </p:pic>
      <p:pic>
        <p:nvPicPr>
          <p:cNvPr id="6" name="Image 5"/>
          <p:cNvPicPr>
            <a:picLocks noChangeAspect="1"/>
          </p:cNvPicPr>
          <p:nvPr/>
        </p:nvPicPr>
        <p:blipFill>
          <a:blip r:embed="rId4"/>
          <a:stretch>
            <a:fillRect/>
          </a:stretch>
        </p:blipFill>
        <p:spPr>
          <a:xfrm>
            <a:off x="6096000" y="1052736"/>
            <a:ext cx="2827758" cy="3528392"/>
          </a:xfrm>
          <a:prstGeom prst="rect">
            <a:avLst/>
          </a:prstGeom>
        </p:spPr>
      </p:pic>
      <p:pic>
        <p:nvPicPr>
          <p:cNvPr id="7" name="Image 6"/>
          <p:cNvPicPr>
            <a:picLocks noChangeAspect="1"/>
          </p:cNvPicPr>
          <p:nvPr/>
        </p:nvPicPr>
        <p:blipFill>
          <a:blip r:embed="rId5"/>
          <a:stretch>
            <a:fillRect/>
          </a:stretch>
        </p:blipFill>
        <p:spPr>
          <a:xfrm>
            <a:off x="8908741" y="1052736"/>
            <a:ext cx="3019907" cy="3240360"/>
          </a:xfrm>
          <a:prstGeom prst="rect">
            <a:avLst/>
          </a:prstGeom>
        </p:spPr>
      </p:pic>
      <p:sp>
        <p:nvSpPr>
          <p:cNvPr id="8" name="ZoneTexte 7"/>
          <p:cNvSpPr txBox="1"/>
          <p:nvPr/>
        </p:nvSpPr>
        <p:spPr>
          <a:xfrm>
            <a:off x="0" y="-4973"/>
            <a:ext cx="7896200" cy="58477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fr-FR"/>
            </a:defPPr>
            <a:lvl1pP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fr-CH" sz="3200" dirty="0"/>
              <a:t>Portail d’informations – </a:t>
            </a:r>
            <a:r>
              <a:rPr lang="fr-CH" sz="3200" dirty="0" err="1"/>
              <a:t>Linkedin</a:t>
            </a:r>
            <a:r>
              <a:rPr lang="fr-CH" sz="3200" dirty="0"/>
              <a:t> </a:t>
            </a:r>
            <a:r>
              <a:rPr lang="fr-CH" dirty="0"/>
              <a:t>(Exemples)</a:t>
            </a:r>
            <a:endParaRPr lang="fr-CH" sz="3200" dirty="0"/>
          </a:p>
        </p:txBody>
      </p:sp>
      <p:sp>
        <p:nvSpPr>
          <p:cNvPr id="9" name="Text Box 6"/>
          <p:cNvSpPr txBox="1">
            <a:spLocks noChangeArrowheads="1"/>
          </p:cNvSpPr>
          <p:nvPr/>
        </p:nvSpPr>
        <p:spPr bwMode="auto">
          <a:xfrm>
            <a:off x="-1" y="0"/>
            <a:ext cx="565215" cy="579802"/>
          </a:xfrm>
          <a:prstGeom prst="rect">
            <a:avLst/>
          </a:prstGeom>
          <a:solidFill>
            <a:srgbClr val="FFC000"/>
          </a:solidFill>
          <a:ln w="9525" algn="ctr">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6000" b="0" i="0" u="none" strike="noStrike" cap="none" normalizeH="0" baseline="0" dirty="0">
              <a:ln>
                <a:noFill/>
              </a:ln>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9108682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1715" y="-196891"/>
            <a:ext cx="12784980" cy="2304256"/>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grpSp>
        <p:nvGrpSpPr>
          <p:cNvPr id="13" name="Groupe 12"/>
          <p:cNvGrpSpPr/>
          <p:nvPr/>
        </p:nvGrpSpPr>
        <p:grpSpPr>
          <a:xfrm>
            <a:off x="479376" y="2482290"/>
            <a:ext cx="3382657" cy="2170846"/>
            <a:chOff x="479376" y="2482290"/>
            <a:chExt cx="3382657" cy="2170846"/>
          </a:xfrm>
        </p:grpSpPr>
        <p:pic>
          <p:nvPicPr>
            <p:cNvPr id="1030" name="Picture 6" descr="Résultat de recherche d'images pour &quot;logo internet&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1424" y="2482290"/>
              <a:ext cx="2736304" cy="14034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79376" y="4129916"/>
              <a:ext cx="3382657" cy="523220"/>
            </a:xfrm>
            <a:prstGeom prst="rect">
              <a:avLst/>
            </a:prstGeom>
          </p:spPr>
          <p:txBody>
            <a:bodyPr wrap="none">
              <a:spAutoFit/>
            </a:bodyPr>
            <a:lstStyle/>
            <a:p>
              <a:r>
                <a:rPr lang="fr-CH" sz="2800" b="1" dirty="0">
                  <a:solidFill>
                    <a:schemeClr val="bg1">
                      <a:lumMod val="50000"/>
                    </a:schemeClr>
                  </a:solidFill>
                  <a:latin typeface="Segoe Script" panose="030B0504020000000003" pitchFamily="66" charset="0"/>
                </a:rPr>
                <a:t>2’000 vues/mois</a:t>
              </a:r>
              <a:endParaRPr lang="fr-CH" sz="2800" dirty="0">
                <a:solidFill>
                  <a:schemeClr val="bg1">
                    <a:lumMod val="50000"/>
                  </a:schemeClr>
                </a:solidFill>
              </a:endParaRPr>
            </a:p>
          </p:txBody>
        </p:sp>
      </p:grpSp>
      <p:grpSp>
        <p:nvGrpSpPr>
          <p:cNvPr id="16" name="Groupe 15"/>
          <p:cNvGrpSpPr/>
          <p:nvPr/>
        </p:nvGrpSpPr>
        <p:grpSpPr>
          <a:xfrm>
            <a:off x="4367808" y="2492896"/>
            <a:ext cx="3382657" cy="2170846"/>
            <a:chOff x="4367808" y="2492896"/>
            <a:chExt cx="3382657" cy="2170846"/>
          </a:xfrm>
        </p:grpSpPr>
        <p:pic>
          <p:nvPicPr>
            <p:cNvPr id="1026" name="Picture 2" descr="Résultat de recherche d'images pour &quot;logo twitter 2014&quo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6296" y="2492896"/>
              <a:ext cx="1647626" cy="1647626"/>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367808" y="4140522"/>
              <a:ext cx="3382657" cy="523220"/>
            </a:xfrm>
            <a:prstGeom prst="rect">
              <a:avLst/>
            </a:prstGeom>
          </p:spPr>
          <p:txBody>
            <a:bodyPr wrap="none">
              <a:spAutoFit/>
            </a:bodyPr>
            <a:lstStyle/>
            <a:p>
              <a:r>
                <a:rPr lang="fr-CH" sz="2800" b="1" dirty="0">
                  <a:solidFill>
                    <a:schemeClr val="bg1">
                      <a:lumMod val="50000"/>
                    </a:schemeClr>
                  </a:solidFill>
                  <a:latin typeface="Segoe Script" panose="030B0504020000000003" pitchFamily="66" charset="0"/>
                </a:rPr>
                <a:t>3’000 vues/mois</a:t>
              </a:r>
              <a:endParaRPr lang="fr-CH" sz="2800" dirty="0">
                <a:solidFill>
                  <a:schemeClr val="bg1">
                    <a:lumMod val="50000"/>
                  </a:schemeClr>
                </a:solidFill>
              </a:endParaRPr>
            </a:p>
          </p:txBody>
        </p:sp>
      </p:grpSp>
      <p:grpSp>
        <p:nvGrpSpPr>
          <p:cNvPr id="18" name="Groupe 17"/>
          <p:cNvGrpSpPr/>
          <p:nvPr/>
        </p:nvGrpSpPr>
        <p:grpSpPr>
          <a:xfrm>
            <a:off x="7464152" y="2996952"/>
            <a:ext cx="4792092" cy="1660754"/>
            <a:chOff x="7464152" y="2996952"/>
            <a:chExt cx="4792092" cy="1660754"/>
          </a:xfrm>
        </p:grpSpPr>
        <p:pic>
          <p:nvPicPr>
            <p:cNvPr id="1028" name="Picture 4" descr="Résultat de recherche d'images pour &quot;logo linkedin&quo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64152" y="2996952"/>
              <a:ext cx="4792092" cy="1105867"/>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8238184" y="4134486"/>
              <a:ext cx="3427541" cy="523220"/>
            </a:xfrm>
            <a:prstGeom prst="rect">
              <a:avLst/>
            </a:prstGeom>
          </p:spPr>
          <p:txBody>
            <a:bodyPr wrap="none">
              <a:spAutoFit/>
            </a:bodyPr>
            <a:lstStyle/>
            <a:p>
              <a:r>
                <a:rPr lang="fr-CH" sz="2800" b="1" dirty="0">
                  <a:solidFill>
                    <a:schemeClr val="bg1">
                      <a:lumMod val="50000"/>
                    </a:schemeClr>
                  </a:solidFill>
                  <a:latin typeface="Segoe Script" panose="030B0504020000000003" pitchFamily="66" charset="0"/>
                </a:rPr>
                <a:t>1’000 vues/news</a:t>
              </a:r>
              <a:endParaRPr lang="fr-CH" sz="2800" dirty="0">
                <a:solidFill>
                  <a:schemeClr val="bg1">
                    <a:lumMod val="50000"/>
                  </a:schemeClr>
                </a:solidFill>
              </a:endParaRPr>
            </a:p>
          </p:txBody>
        </p:sp>
      </p:grpSp>
      <p:sp>
        <p:nvSpPr>
          <p:cNvPr id="17" name="Rectangle 16"/>
          <p:cNvSpPr/>
          <p:nvPr/>
        </p:nvSpPr>
        <p:spPr>
          <a:xfrm>
            <a:off x="-266541" y="4797152"/>
            <a:ext cx="12784980" cy="236181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pic>
        <p:nvPicPr>
          <p:cNvPr id="12" name="Image 11"/>
          <p:cNvPicPr>
            <a:picLocks noChangeAspect="1"/>
          </p:cNvPicPr>
          <p:nvPr/>
        </p:nvPicPr>
        <p:blipFill>
          <a:blip r:embed="rId6"/>
          <a:stretch>
            <a:fillRect/>
          </a:stretch>
        </p:blipFill>
        <p:spPr>
          <a:xfrm>
            <a:off x="983432" y="630692"/>
            <a:ext cx="9253221" cy="2190410"/>
          </a:xfrm>
          <a:prstGeom prst="rect">
            <a:avLst/>
          </a:prstGeom>
        </p:spPr>
      </p:pic>
      <p:sp>
        <p:nvSpPr>
          <p:cNvPr id="11" name="Rectangle 10"/>
          <p:cNvSpPr/>
          <p:nvPr/>
        </p:nvSpPr>
        <p:spPr>
          <a:xfrm>
            <a:off x="1991544" y="5392391"/>
            <a:ext cx="8392269" cy="646331"/>
          </a:xfrm>
          <a:prstGeom prst="rect">
            <a:avLst/>
          </a:prstGeom>
        </p:spPr>
        <p:txBody>
          <a:bodyPr wrap="square">
            <a:spAutoFit/>
          </a:bodyPr>
          <a:lstStyle/>
          <a:p>
            <a:r>
              <a:rPr lang="fr-CH" sz="3600" b="1" dirty="0">
                <a:solidFill>
                  <a:srgbClr val="FFFFFF"/>
                </a:solidFill>
                <a:latin typeface="Segoe Script" panose="030B0504020000000003" pitchFamily="66" charset="0"/>
              </a:rPr>
              <a:t>Tous les indicateurs sont au vert</a:t>
            </a:r>
            <a:endParaRPr lang="fr-CH" sz="3600" dirty="0">
              <a:solidFill>
                <a:srgbClr val="FFFFFF"/>
              </a:solidFill>
            </a:endParaRPr>
          </a:p>
        </p:txBody>
      </p:sp>
    </p:spTree>
    <p:extLst>
      <p:ext uri="{BB962C8B-B14F-4D97-AF65-F5344CB8AC3E}">
        <p14:creationId xmlns:p14="http://schemas.microsoft.com/office/powerpoint/2010/main" val="1737678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p:cTn id="14" dur="500" fill="hold"/>
                                        <p:tgtEl>
                                          <p:spTgt spid="16"/>
                                        </p:tgtEl>
                                        <p:attrNameLst>
                                          <p:attrName>ppt_w</p:attrName>
                                        </p:attrNameLst>
                                      </p:cBhvr>
                                      <p:tavLst>
                                        <p:tav tm="0">
                                          <p:val>
                                            <p:fltVal val="0"/>
                                          </p:val>
                                        </p:tav>
                                        <p:tav tm="100000">
                                          <p:val>
                                            <p:strVal val="#ppt_w"/>
                                          </p:val>
                                        </p:tav>
                                      </p:tavLst>
                                    </p:anim>
                                    <p:anim calcmode="lin" valueType="num">
                                      <p:cBhvr>
                                        <p:cTn id="15" dur="500" fill="hold"/>
                                        <p:tgtEl>
                                          <p:spTgt spid="16"/>
                                        </p:tgtEl>
                                        <p:attrNameLst>
                                          <p:attrName>ppt_h</p:attrName>
                                        </p:attrNameLst>
                                      </p:cBhvr>
                                      <p:tavLst>
                                        <p:tav tm="0">
                                          <p:val>
                                            <p:fltVal val="0"/>
                                          </p:val>
                                        </p:tav>
                                        <p:tav tm="100000">
                                          <p:val>
                                            <p:strVal val="#ppt_h"/>
                                          </p:val>
                                        </p:tav>
                                      </p:tavLst>
                                    </p:anim>
                                    <p:animEffect transition="in" filter="fade">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animEffect transition="in" filter="fade">
                                      <p:cBhvr>
                                        <p:cTn id="23" dur="500"/>
                                        <p:tgtEl>
                                          <p:spTgt spid="18"/>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6776" y="-315416"/>
            <a:ext cx="12601400" cy="7416824"/>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pic>
        <p:nvPicPr>
          <p:cNvPr id="7" name="Image 6"/>
          <p:cNvPicPr>
            <a:picLocks noChangeAspect="1"/>
          </p:cNvPicPr>
          <p:nvPr/>
        </p:nvPicPr>
        <p:blipFill>
          <a:blip r:embed="rId2"/>
          <a:stretch>
            <a:fillRect/>
          </a:stretch>
        </p:blipFill>
        <p:spPr>
          <a:xfrm>
            <a:off x="767408" y="2873942"/>
            <a:ext cx="9068343" cy="2144971"/>
          </a:xfrm>
          <a:prstGeom prst="rect">
            <a:avLst/>
          </a:prstGeom>
        </p:spPr>
      </p:pic>
      <p:sp>
        <p:nvSpPr>
          <p:cNvPr id="6" name="ZoneTexte 5"/>
          <p:cNvSpPr txBox="1"/>
          <p:nvPr/>
        </p:nvSpPr>
        <p:spPr>
          <a:xfrm>
            <a:off x="1775520" y="4149080"/>
            <a:ext cx="8705833" cy="646331"/>
          </a:xfrm>
          <a:prstGeom prst="rect">
            <a:avLst/>
          </a:prstGeom>
          <a:noFill/>
        </p:spPr>
        <p:txBody>
          <a:bodyPr wrap="square" rtlCol="0">
            <a:spAutoFit/>
          </a:bodyPr>
          <a:lstStyle/>
          <a:p>
            <a:r>
              <a:rPr lang="fr-CH" sz="3600" b="1" dirty="0">
                <a:solidFill>
                  <a:schemeClr val="bg1"/>
                </a:solidFill>
                <a:latin typeface="Segoe Script" panose="030B0504020000000003" pitchFamily="66" charset="0"/>
              </a:rPr>
              <a:t>Comment offrir plus aux clients ?</a:t>
            </a:r>
          </a:p>
        </p:txBody>
      </p:sp>
    </p:spTree>
    <p:extLst>
      <p:ext uri="{BB962C8B-B14F-4D97-AF65-F5344CB8AC3E}">
        <p14:creationId xmlns:p14="http://schemas.microsoft.com/office/powerpoint/2010/main" val="1251948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431704" y="908720"/>
            <a:ext cx="7944544" cy="5624745"/>
          </a:xfrm>
          <a:prstGeom prst="rect">
            <a:avLst/>
          </a:prstGeom>
        </p:spPr>
        <p:txBody>
          <a:bodyPr wrap="square">
            <a:spAutoFit/>
          </a:bodyPr>
          <a:lstStyle/>
          <a:p>
            <a:pPr>
              <a:lnSpc>
                <a:spcPct val="107000"/>
              </a:lnSpc>
              <a:spcAft>
                <a:spcPts val="0"/>
              </a:spcAft>
            </a:pPr>
            <a:r>
              <a:rPr lang="fr-CH" sz="2400" dirty="0">
                <a:solidFill>
                  <a:schemeClr val="bg1">
                    <a:lumMod val="50000"/>
                  </a:schemeClr>
                </a:solidFill>
                <a:latin typeface="Calibri" panose="020F0502020204030204" pitchFamily="34" charset="0"/>
                <a:cs typeface="Times New Roman" panose="02020603050405020304" pitchFamily="18" charset="0"/>
              </a:rPr>
              <a:t>Etre exposant au SIAMS ?</a:t>
            </a:r>
          </a:p>
          <a:p>
            <a:pPr>
              <a:lnSpc>
                <a:spcPct val="107000"/>
              </a:lnSpc>
              <a:spcAft>
                <a:spcPts val="0"/>
              </a:spcAft>
            </a:pPr>
            <a:r>
              <a:rPr lang="fr-CH" sz="2400" b="1"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Un club aux avantages exclusifs</a:t>
            </a:r>
          </a:p>
          <a:p>
            <a:pPr algn="just">
              <a:lnSpc>
                <a:spcPct val="107000"/>
              </a:lnSpc>
              <a:spcAft>
                <a:spcPts val="0"/>
              </a:spcAft>
            </a:pPr>
            <a:r>
              <a:rPr lang="fr-CH" sz="2400"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Vous étiez exposants à SIAMS  2016? Félicitations ! </a:t>
            </a:r>
          </a:p>
          <a:p>
            <a:pPr algn="just">
              <a:lnSpc>
                <a:spcPct val="107000"/>
              </a:lnSpc>
              <a:spcAft>
                <a:spcPts val="0"/>
              </a:spcAft>
            </a:pPr>
            <a:r>
              <a:rPr lang="fr-CH" sz="2400"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Vous faites automatiquement partie du club des passionnés de microtechnique. Pour vous permettre de faire vivre cette passion et de faire des affaires, nous avons décidé de mettre en place des événements exclusifs réservés aux membres du club.</a:t>
            </a:r>
          </a:p>
          <a:p>
            <a:pPr algn="just">
              <a:lnSpc>
                <a:spcPct val="107000"/>
              </a:lnSpc>
              <a:spcAft>
                <a:spcPts val="0"/>
              </a:spcAft>
            </a:pPr>
            <a:endParaRPr lang="fr-CH" sz="2400"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CH" sz="2400" b="1"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1</a:t>
            </a:r>
            <a:r>
              <a:rPr lang="fr-CH" sz="2400" b="1" baseline="30000"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ère</a:t>
            </a:r>
            <a:r>
              <a:rPr lang="fr-CH" sz="2400" b="1"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 manifestation en janvier 2017</a:t>
            </a:r>
          </a:p>
          <a:p>
            <a:pPr marL="342900" indent="-342900" algn="just">
              <a:lnSpc>
                <a:spcPct val="107000"/>
              </a:lnSpc>
              <a:spcAft>
                <a:spcPts val="0"/>
              </a:spcAft>
              <a:buFont typeface="Wingdings" panose="05000000000000000000" pitchFamily="2" charset="2"/>
              <a:buChar char="§"/>
            </a:pPr>
            <a:r>
              <a:rPr lang="fr-CH" sz="2400" dirty="0">
                <a:solidFill>
                  <a:schemeClr val="bg1">
                    <a:lumMod val="50000"/>
                  </a:schemeClr>
                </a:solidFill>
                <a:latin typeface="Calibri" panose="020F0502020204030204" pitchFamily="34" charset="0"/>
                <a:cs typeface="Times New Roman" panose="02020603050405020304" pitchFamily="18" charset="0"/>
              </a:rPr>
              <a:t>Feed-back très positif</a:t>
            </a:r>
          </a:p>
          <a:p>
            <a:pPr marL="342900" indent="-342900" algn="just">
              <a:lnSpc>
                <a:spcPct val="107000"/>
              </a:lnSpc>
              <a:spcAft>
                <a:spcPts val="0"/>
              </a:spcAft>
              <a:buFont typeface="Wingdings" panose="05000000000000000000" pitchFamily="2" charset="2"/>
              <a:buChar char="§"/>
            </a:pPr>
            <a:r>
              <a:rPr lang="fr-CH" sz="2400" dirty="0">
                <a:solidFill>
                  <a:schemeClr val="bg1">
                    <a:lumMod val="50000"/>
                  </a:schemeClr>
                </a:solidFill>
                <a:latin typeface="Calibri" panose="020F0502020204030204" pitchFamily="34" charset="0"/>
                <a:cs typeface="Times New Roman" panose="02020603050405020304" pitchFamily="18" charset="0"/>
              </a:rPr>
              <a:t>Décision de principe d’une prochaine manifestation</a:t>
            </a:r>
          </a:p>
          <a:p>
            <a:pPr algn="just">
              <a:lnSpc>
                <a:spcPct val="107000"/>
              </a:lnSpc>
              <a:spcAft>
                <a:spcPts val="0"/>
              </a:spcAft>
            </a:pPr>
            <a:endParaRPr lang="fr-CH" sz="2400" dirty="0">
              <a:solidFill>
                <a:schemeClr val="bg1">
                  <a:lumMod val="50000"/>
                </a:schemeClr>
              </a:solidFill>
              <a:latin typeface="Calibri" panose="020F0502020204030204" pitchFamily="34" charset="0"/>
              <a:cs typeface="Times New Roman" panose="02020603050405020304" pitchFamily="18" charset="0"/>
            </a:endParaRPr>
          </a:p>
          <a:p>
            <a:pPr algn="just">
              <a:lnSpc>
                <a:spcPct val="107000"/>
              </a:lnSpc>
              <a:spcAft>
                <a:spcPts val="0"/>
              </a:spcAft>
            </a:pPr>
            <a:endParaRPr lang="fr-CH" sz="2400"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 name="ZoneTexte 5"/>
          <p:cNvSpPr txBox="1"/>
          <p:nvPr/>
        </p:nvSpPr>
        <p:spPr>
          <a:xfrm>
            <a:off x="0" y="-4973"/>
            <a:ext cx="2783632" cy="58477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fr-FR"/>
            </a:defPPr>
            <a:lvl1pP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fr-CH" sz="3200" dirty="0"/>
              <a:t>Club SIAMS</a:t>
            </a:r>
          </a:p>
        </p:txBody>
      </p:sp>
      <p:sp>
        <p:nvSpPr>
          <p:cNvPr id="7" name="Text Box 6"/>
          <p:cNvSpPr txBox="1">
            <a:spLocks noChangeArrowheads="1"/>
          </p:cNvSpPr>
          <p:nvPr/>
        </p:nvSpPr>
        <p:spPr bwMode="auto">
          <a:xfrm>
            <a:off x="-1" y="0"/>
            <a:ext cx="565215" cy="579802"/>
          </a:xfrm>
          <a:prstGeom prst="rect">
            <a:avLst/>
          </a:prstGeom>
          <a:solidFill>
            <a:srgbClr val="0070C0"/>
          </a:solidFill>
          <a:ln w="9525" algn="ctr">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6000" b="0" i="0" u="none" strike="noStrike" cap="none" normalizeH="0" baseline="0" dirty="0">
              <a:ln>
                <a:noFill/>
              </a:ln>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30234639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0" y="-4973"/>
            <a:ext cx="2783632" cy="58477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fr-FR"/>
            </a:defPPr>
            <a:lvl1pP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fr-CH" sz="3200" dirty="0"/>
              <a:t>Club SIAMS</a:t>
            </a:r>
          </a:p>
        </p:txBody>
      </p:sp>
      <p:sp>
        <p:nvSpPr>
          <p:cNvPr id="7" name="Text Box 6"/>
          <p:cNvSpPr txBox="1">
            <a:spLocks noChangeArrowheads="1"/>
          </p:cNvSpPr>
          <p:nvPr/>
        </p:nvSpPr>
        <p:spPr bwMode="auto">
          <a:xfrm>
            <a:off x="-1" y="0"/>
            <a:ext cx="565215" cy="579802"/>
          </a:xfrm>
          <a:prstGeom prst="rect">
            <a:avLst/>
          </a:prstGeom>
          <a:solidFill>
            <a:srgbClr val="0070C0"/>
          </a:solidFill>
          <a:ln w="9525" algn="ctr">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6000" b="0" i="0" u="none" strike="noStrike" cap="none" normalizeH="0" baseline="0" dirty="0">
              <a:ln>
                <a:noFill/>
              </a:ln>
              <a:solidFill>
                <a:schemeClr val="bg1"/>
              </a:solidFill>
              <a:effectLst/>
              <a:latin typeface="Arial" panose="020B0604020202020204" pitchFamily="34" charset="0"/>
            </a:endParaRPr>
          </a:p>
        </p:txBody>
      </p:sp>
      <p:sp>
        <p:nvSpPr>
          <p:cNvPr id="11" name="Rectangle 10"/>
          <p:cNvSpPr/>
          <p:nvPr/>
        </p:nvSpPr>
        <p:spPr>
          <a:xfrm>
            <a:off x="-301715" y="-196891"/>
            <a:ext cx="12784980" cy="2304256"/>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sp>
        <p:nvSpPr>
          <p:cNvPr id="12" name="Rectangle 11"/>
          <p:cNvSpPr/>
          <p:nvPr/>
        </p:nvSpPr>
        <p:spPr>
          <a:xfrm>
            <a:off x="-266541" y="4797152"/>
            <a:ext cx="12784980" cy="236181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pic>
        <p:nvPicPr>
          <p:cNvPr id="13" name="Image 12"/>
          <p:cNvPicPr>
            <a:picLocks noChangeAspect="1"/>
          </p:cNvPicPr>
          <p:nvPr/>
        </p:nvPicPr>
        <p:blipFill>
          <a:blip r:embed="rId2"/>
          <a:stretch>
            <a:fillRect/>
          </a:stretch>
        </p:blipFill>
        <p:spPr>
          <a:xfrm>
            <a:off x="543041" y="697939"/>
            <a:ext cx="9068343" cy="2144971"/>
          </a:xfrm>
          <a:prstGeom prst="rect">
            <a:avLst/>
          </a:prstGeom>
        </p:spPr>
      </p:pic>
      <p:sp>
        <p:nvSpPr>
          <p:cNvPr id="14" name="Rectangle 13"/>
          <p:cNvSpPr/>
          <p:nvPr/>
        </p:nvSpPr>
        <p:spPr>
          <a:xfrm>
            <a:off x="1991544" y="5392391"/>
            <a:ext cx="8392269" cy="646331"/>
          </a:xfrm>
          <a:prstGeom prst="rect">
            <a:avLst/>
          </a:prstGeom>
        </p:spPr>
        <p:txBody>
          <a:bodyPr wrap="square">
            <a:spAutoFit/>
          </a:bodyPr>
          <a:lstStyle/>
          <a:p>
            <a:r>
              <a:rPr lang="fr-CH" sz="3600" b="1" dirty="0">
                <a:solidFill>
                  <a:srgbClr val="FFFFFF"/>
                </a:solidFill>
                <a:latin typeface="Segoe Script" panose="030B0504020000000003" pitchFamily="66" charset="0"/>
              </a:rPr>
              <a:t>Tous les indicateurs sont au vert</a:t>
            </a:r>
            <a:endParaRPr lang="fr-CH" sz="3600" dirty="0">
              <a:solidFill>
                <a:srgbClr val="FFFFFF"/>
              </a:solidFill>
            </a:endParaRPr>
          </a:p>
        </p:txBody>
      </p:sp>
      <p:grpSp>
        <p:nvGrpSpPr>
          <p:cNvPr id="15" name="Groupe 14"/>
          <p:cNvGrpSpPr/>
          <p:nvPr/>
        </p:nvGrpSpPr>
        <p:grpSpPr>
          <a:xfrm>
            <a:off x="868574" y="2159195"/>
            <a:ext cx="2571538" cy="2637957"/>
            <a:chOff x="1421645" y="2044806"/>
            <a:chExt cx="2571538" cy="2637957"/>
          </a:xfrm>
        </p:grpSpPr>
        <p:sp>
          <p:nvSpPr>
            <p:cNvPr id="16" name="ZoneTexte 15"/>
            <p:cNvSpPr txBox="1"/>
            <p:nvPr/>
          </p:nvSpPr>
          <p:spPr>
            <a:xfrm>
              <a:off x="1421645" y="2044806"/>
              <a:ext cx="2571538" cy="1862048"/>
            </a:xfrm>
            <a:prstGeom prst="rect">
              <a:avLst/>
            </a:prstGeom>
            <a:noFill/>
          </p:spPr>
          <p:txBody>
            <a:bodyPr wrap="none" rtlCol="0">
              <a:spAutoFit/>
            </a:bodyPr>
            <a:lstStyle/>
            <a:p>
              <a:pPr algn="ctr"/>
              <a:r>
                <a:rPr lang="fr-CH" sz="11500" dirty="0">
                  <a:solidFill>
                    <a:srgbClr val="0070C0"/>
                  </a:solidFill>
                  <a:latin typeface="Impact" panose="020B0806030902050204" pitchFamily="34" charset="0"/>
                </a:rPr>
                <a:t>87%</a:t>
              </a:r>
            </a:p>
          </p:txBody>
        </p:sp>
        <p:sp>
          <p:nvSpPr>
            <p:cNvPr id="17" name="Rectangle 16"/>
            <p:cNvSpPr/>
            <p:nvPr/>
          </p:nvSpPr>
          <p:spPr>
            <a:xfrm>
              <a:off x="1643614" y="3728656"/>
              <a:ext cx="1972015" cy="954107"/>
            </a:xfrm>
            <a:prstGeom prst="rect">
              <a:avLst/>
            </a:prstGeom>
          </p:spPr>
          <p:txBody>
            <a:bodyPr wrap="none">
              <a:spAutoFit/>
            </a:bodyPr>
            <a:lstStyle/>
            <a:p>
              <a:pPr algn="ctr"/>
              <a:r>
                <a:rPr lang="fr-CH" sz="2800" b="1" dirty="0">
                  <a:solidFill>
                    <a:schemeClr val="bg1">
                      <a:lumMod val="50000"/>
                    </a:schemeClr>
                  </a:solidFill>
                  <a:latin typeface="Segoe Script" panose="030B0504020000000003" pitchFamily="66" charset="0"/>
                </a:rPr>
                <a:t>très bon</a:t>
              </a:r>
            </a:p>
            <a:p>
              <a:pPr algn="ctr"/>
              <a:r>
                <a:rPr lang="fr-CH" sz="2800" b="1" dirty="0">
                  <a:solidFill>
                    <a:schemeClr val="bg1">
                      <a:lumMod val="50000"/>
                    </a:schemeClr>
                  </a:solidFill>
                  <a:latin typeface="Segoe Script" panose="030B0504020000000003" pitchFamily="66" charset="0"/>
                </a:rPr>
                <a:t>(13%bon)</a:t>
              </a:r>
              <a:endParaRPr lang="fr-CH" sz="2800" dirty="0">
                <a:solidFill>
                  <a:schemeClr val="bg1">
                    <a:lumMod val="50000"/>
                  </a:schemeClr>
                </a:solidFill>
              </a:endParaRPr>
            </a:p>
          </p:txBody>
        </p:sp>
      </p:grpSp>
      <p:grpSp>
        <p:nvGrpSpPr>
          <p:cNvPr id="18" name="Groupe 17"/>
          <p:cNvGrpSpPr/>
          <p:nvPr/>
        </p:nvGrpSpPr>
        <p:grpSpPr>
          <a:xfrm>
            <a:off x="4542420" y="2180794"/>
            <a:ext cx="2879314" cy="2647235"/>
            <a:chOff x="618925" y="2033615"/>
            <a:chExt cx="2879314" cy="2647235"/>
          </a:xfrm>
        </p:grpSpPr>
        <p:sp>
          <p:nvSpPr>
            <p:cNvPr id="19" name="ZoneTexte 18"/>
            <p:cNvSpPr txBox="1"/>
            <p:nvPr/>
          </p:nvSpPr>
          <p:spPr>
            <a:xfrm>
              <a:off x="832392" y="2033615"/>
              <a:ext cx="2581156" cy="1862048"/>
            </a:xfrm>
            <a:prstGeom prst="rect">
              <a:avLst/>
            </a:prstGeom>
            <a:noFill/>
          </p:spPr>
          <p:txBody>
            <a:bodyPr wrap="none" rtlCol="0">
              <a:spAutoFit/>
            </a:bodyPr>
            <a:lstStyle/>
            <a:p>
              <a:r>
                <a:rPr lang="fr-CH" sz="11500" dirty="0">
                  <a:solidFill>
                    <a:srgbClr val="0070C0"/>
                  </a:solidFill>
                  <a:latin typeface="Impact" panose="020B0806030902050204" pitchFamily="34" charset="0"/>
                </a:rPr>
                <a:t>97%</a:t>
              </a:r>
            </a:p>
          </p:txBody>
        </p:sp>
        <p:sp>
          <p:nvSpPr>
            <p:cNvPr id="20" name="Rectangle 19"/>
            <p:cNvSpPr/>
            <p:nvPr/>
          </p:nvSpPr>
          <p:spPr>
            <a:xfrm>
              <a:off x="618925" y="3726743"/>
              <a:ext cx="2879314" cy="954107"/>
            </a:xfrm>
            <a:prstGeom prst="rect">
              <a:avLst/>
            </a:prstGeom>
          </p:spPr>
          <p:txBody>
            <a:bodyPr wrap="none">
              <a:spAutoFit/>
            </a:bodyPr>
            <a:lstStyle/>
            <a:p>
              <a:pPr algn="ctr"/>
              <a:r>
                <a:rPr lang="fr-CH" sz="2800" b="1" dirty="0">
                  <a:solidFill>
                    <a:schemeClr val="bg1">
                      <a:lumMod val="50000"/>
                    </a:schemeClr>
                  </a:solidFill>
                  <a:latin typeface="Segoe Script" panose="030B0504020000000003" pitchFamily="66" charset="0"/>
                </a:rPr>
                <a:t>participeront </a:t>
              </a:r>
            </a:p>
            <a:p>
              <a:pPr algn="ctr"/>
              <a:r>
                <a:rPr lang="fr-CH" sz="2800" b="1" dirty="0">
                  <a:solidFill>
                    <a:schemeClr val="bg1">
                      <a:lumMod val="50000"/>
                    </a:schemeClr>
                  </a:solidFill>
                  <a:latin typeface="Segoe Script" panose="030B0504020000000003" pitchFamily="66" charset="0"/>
                </a:rPr>
                <a:t>à nouveau</a:t>
              </a:r>
              <a:endParaRPr lang="fr-CH" sz="2800" dirty="0">
                <a:solidFill>
                  <a:schemeClr val="bg1">
                    <a:lumMod val="50000"/>
                  </a:schemeClr>
                </a:solidFill>
              </a:endParaRPr>
            </a:p>
          </p:txBody>
        </p:sp>
      </p:grpSp>
      <p:grpSp>
        <p:nvGrpSpPr>
          <p:cNvPr id="21" name="Groupe 20"/>
          <p:cNvGrpSpPr/>
          <p:nvPr/>
        </p:nvGrpSpPr>
        <p:grpSpPr>
          <a:xfrm>
            <a:off x="8096902" y="2200089"/>
            <a:ext cx="3562194" cy="2380111"/>
            <a:chOff x="339474" y="2068299"/>
            <a:chExt cx="3562194" cy="2380111"/>
          </a:xfrm>
        </p:grpSpPr>
        <p:sp>
          <p:nvSpPr>
            <p:cNvPr id="22" name="ZoneTexte 21"/>
            <p:cNvSpPr txBox="1"/>
            <p:nvPr/>
          </p:nvSpPr>
          <p:spPr>
            <a:xfrm>
              <a:off x="784030" y="2068299"/>
              <a:ext cx="2786340" cy="1862048"/>
            </a:xfrm>
            <a:prstGeom prst="rect">
              <a:avLst/>
            </a:prstGeom>
            <a:noFill/>
          </p:spPr>
          <p:txBody>
            <a:bodyPr wrap="none" rtlCol="0">
              <a:spAutoFit/>
            </a:bodyPr>
            <a:lstStyle/>
            <a:p>
              <a:r>
                <a:rPr lang="fr-CH" sz="11500" dirty="0">
                  <a:solidFill>
                    <a:srgbClr val="0070C0"/>
                  </a:solidFill>
                  <a:latin typeface="Impact" panose="020B0806030902050204" pitchFamily="34" charset="0"/>
                </a:rPr>
                <a:t>58%</a:t>
              </a:r>
            </a:p>
          </p:txBody>
        </p:sp>
        <p:sp>
          <p:nvSpPr>
            <p:cNvPr id="23" name="Rectangle 22"/>
            <p:cNvSpPr/>
            <p:nvPr/>
          </p:nvSpPr>
          <p:spPr>
            <a:xfrm>
              <a:off x="339474" y="3925190"/>
              <a:ext cx="3562194" cy="523220"/>
            </a:xfrm>
            <a:prstGeom prst="rect">
              <a:avLst/>
            </a:prstGeom>
          </p:spPr>
          <p:txBody>
            <a:bodyPr wrap="none">
              <a:spAutoFit/>
            </a:bodyPr>
            <a:lstStyle/>
            <a:p>
              <a:pPr algn="ctr"/>
              <a:r>
                <a:rPr lang="fr-CH" sz="2800" b="1" dirty="0">
                  <a:solidFill>
                    <a:schemeClr val="bg1">
                      <a:lumMod val="50000"/>
                    </a:schemeClr>
                  </a:solidFill>
                  <a:latin typeface="Segoe Script" panose="030B0504020000000003" pitchFamily="66" charset="0"/>
                </a:rPr>
                <a:t>manque de temps</a:t>
              </a:r>
              <a:endParaRPr lang="fr-CH" sz="2800" dirty="0">
                <a:solidFill>
                  <a:schemeClr val="bg1">
                    <a:lumMod val="50000"/>
                  </a:schemeClr>
                </a:solidFill>
              </a:endParaRPr>
            </a:p>
          </p:txBody>
        </p:sp>
      </p:grpSp>
    </p:spTree>
    <p:extLst>
      <p:ext uri="{BB962C8B-B14F-4D97-AF65-F5344CB8AC3E}">
        <p14:creationId xmlns:p14="http://schemas.microsoft.com/office/powerpoint/2010/main" val="1962044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ppt_w</p:attrName>
                                        </p:attrNameLst>
                                      </p:cBhvr>
                                      <p:tavLst>
                                        <p:tav tm="0">
                                          <p:val>
                                            <p:fltVal val="0"/>
                                          </p:val>
                                        </p:tav>
                                        <p:tav tm="100000">
                                          <p:val>
                                            <p:strVal val="#ppt_w"/>
                                          </p:val>
                                        </p:tav>
                                      </p:tavLst>
                                    </p:anim>
                                    <p:anim calcmode="lin" valueType="num">
                                      <p:cBhvr>
                                        <p:cTn id="15" dur="500" fill="hold"/>
                                        <p:tgtEl>
                                          <p:spTgt spid="18"/>
                                        </p:tgtEl>
                                        <p:attrNameLst>
                                          <p:attrName>ppt_h</p:attrName>
                                        </p:attrNameLst>
                                      </p:cBhvr>
                                      <p:tavLst>
                                        <p:tav tm="0">
                                          <p:val>
                                            <p:fltVal val="0"/>
                                          </p:val>
                                        </p:tav>
                                        <p:tav tm="100000">
                                          <p:val>
                                            <p:strVal val="#ppt_h"/>
                                          </p:val>
                                        </p:tav>
                                      </p:tavLst>
                                    </p:anim>
                                    <p:animEffect transition="in" filter="fade">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500" fill="hold"/>
                                        <p:tgtEl>
                                          <p:spTgt spid="21"/>
                                        </p:tgtEl>
                                        <p:attrNameLst>
                                          <p:attrName>ppt_w</p:attrName>
                                        </p:attrNameLst>
                                      </p:cBhvr>
                                      <p:tavLst>
                                        <p:tav tm="0">
                                          <p:val>
                                            <p:fltVal val="0"/>
                                          </p:val>
                                        </p:tav>
                                        <p:tav tm="100000">
                                          <p:val>
                                            <p:strVal val="#ppt_w"/>
                                          </p:val>
                                        </p:tav>
                                      </p:tavLst>
                                    </p:anim>
                                    <p:anim calcmode="lin" valueType="num">
                                      <p:cBhvr>
                                        <p:cTn id="22" dur="500" fill="hold"/>
                                        <p:tgtEl>
                                          <p:spTgt spid="21"/>
                                        </p:tgtEl>
                                        <p:attrNameLst>
                                          <p:attrName>ppt_h</p:attrName>
                                        </p:attrNameLst>
                                      </p:cBhvr>
                                      <p:tavLst>
                                        <p:tav tm="0">
                                          <p:val>
                                            <p:fltVal val="0"/>
                                          </p:val>
                                        </p:tav>
                                        <p:tav tm="100000">
                                          <p:val>
                                            <p:strVal val="#ppt_h"/>
                                          </p:val>
                                        </p:tav>
                                      </p:tavLst>
                                    </p:anim>
                                    <p:animEffect transition="in" filter="fade">
                                      <p:cBhvr>
                                        <p:cTn id="23" dur="500"/>
                                        <p:tgtEl>
                                          <p:spTgt spid="21"/>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ZoneTexte 5"/>
          <p:cNvSpPr txBox="1"/>
          <p:nvPr/>
        </p:nvSpPr>
        <p:spPr>
          <a:xfrm>
            <a:off x="0" y="-4973"/>
            <a:ext cx="2783632" cy="58477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fr-FR"/>
            </a:defPPr>
            <a:lvl1pP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fr-CH" sz="3200" dirty="0"/>
              <a:t>Club SIAMS</a:t>
            </a:r>
          </a:p>
        </p:txBody>
      </p:sp>
      <p:sp>
        <p:nvSpPr>
          <p:cNvPr id="7" name="Text Box 6"/>
          <p:cNvSpPr txBox="1">
            <a:spLocks noChangeArrowheads="1"/>
          </p:cNvSpPr>
          <p:nvPr/>
        </p:nvSpPr>
        <p:spPr bwMode="auto">
          <a:xfrm>
            <a:off x="-1" y="0"/>
            <a:ext cx="565215" cy="579802"/>
          </a:xfrm>
          <a:prstGeom prst="rect">
            <a:avLst/>
          </a:prstGeom>
          <a:solidFill>
            <a:srgbClr val="0070C0"/>
          </a:solidFill>
          <a:ln w="9525" algn="ctr">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6000" b="0" i="0" u="none" strike="noStrike" cap="none" normalizeH="0" baseline="0" dirty="0">
              <a:ln>
                <a:noFill/>
              </a:ln>
              <a:solidFill>
                <a:schemeClr val="bg1"/>
              </a:solidFill>
              <a:effectLst/>
              <a:latin typeface="Arial" panose="020B0604020202020204" pitchFamily="34" charset="0"/>
            </a:endParaRPr>
          </a:p>
        </p:txBody>
      </p:sp>
      <p:graphicFrame>
        <p:nvGraphicFramePr>
          <p:cNvPr id="8" name="Graphique 7">
            <a:extLst>
              <a:ext uri="{FF2B5EF4-FFF2-40B4-BE49-F238E27FC236}">
                <a16:creationId xmlns:a16="http://schemas.microsoft.com/office/drawing/2014/main" id="{9E31FDC7-13D0-4804-8061-E63FDD7F98AD}"/>
              </a:ext>
            </a:extLst>
          </p:cNvPr>
          <p:cNvGraphicFramePr>
            <a:graphicFrameLocks/>
          </p:cNvGraphicFramePr>
          <p:nvPr>
            <p:extLst>
              <p:ext uri="{D42A27DB-BD31-4B8C-83A1-F6EECF244321}">
                <p14:modId xmlns:p14="http://schemas.microsoft.com/office/powerpoint/2010/main" val="576233796"/>
              </p:ext>
            </p:extLst>
          </p:nvPr>
        </p:nvGraphicFramePr>
        <p:xfrm>
          <a:off x="119336" y="2101577"/>
          <a:ext cx="4572000" cy="26955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Graphique 8">
            <a:extLst>
              <a:ext uri="{FF2B5EF4-FFF2-40B4-BE49-F238E27FC236}">
                <a16:creationId xmlns:a16="http://schemas.microsoft.com/office/drawing/2014/main" id="{727DCD83-44F9-44AD-B9EE-464E210605B3}"/>
              </a:ext>
            </a:extLst>
          </p:cNvPr>
          <p:cNvGraphicFramePr>
            <a:graphicFrameLocks/>
          </p:cNvGraphicFramePr>
          <p:nvPr>
            <p:extLst>
              <p:ext uri="{D42A27DB-BD31-4B8C-83A1-F6EECF244321}">
                <p14:modId xmlns:p14="http://schemas.microsoft.com/office/powerpoint/2010/main" val="3098464251"/>
              </p:ext>
            </p:extLst>
          </p:nvPr>
        </p:nvGraphicFramePr>
        <p:xfrm>
          <a:off x="4007768" y="2125960"/>
          <a:ext cx="4572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Graphique 9">
            <a:extLst>
              <a:ext uri="{FF2B5EF4-FFF2-40B4-BE49-F238E27FC236}">
                <a16:creationId xmlns:a16="http://schemas.microsoft.com/office/drawing/2014/main" id="{9E195222-D7A8-4F46-B1A9-D3C6D4FC77E2}"/>
              </a:ext>
            </a:extLst>
          </p:cNvPr>
          <p:cNvGraphicFramePr>
            <a:graphicFrameLocks/>
          </p:cNvGraphicFramePr>
          <p:nvPr>
            <p:extLst>
              <p:ext uri="{D42A27DB-BD31-4B8C-83A1-F6EECF244321}">
                <p14:modId xmlns:p14="http://schemas.microsoft.com/office/powerpoint/2010/main" val="1731355706"/>
              </p:ext>
            </p:extLst>
          </p:nvPr>
        </p:nvGraphicFramePr>
        <p:xfrm>
          <a:off x="7608168" y="2125960"/>
          <a:ext cx="457200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11" name="Rectangle 10"/>
          <p:cNvSpPr/>
          <p:nvPr/>
        </p:nvSpPr>
        <p:spPr>
          <a:xfrm>
            <a:off x="-301715" y="-196891"/>
            <a:ext cx="12784980" cy="2304256"/>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sp>
        <p:nvSpPr>
          <p:cNvPr id="12" name="Rectangle 11"/>
          <p:cNvSpPr/>
          <p:nvPr/>
        </p:nvSpPr>
        <p:spPr>
          <a:xfrm>
            <a:off x="-266541" y="4797152"/>
            <a:ext cx="12784980" cy="236181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pic>
        <p:nvPicPr>
          <p:cNvPr id="13" name="Image 12"/>
          <p:cNvPicPr>
            <a:picLocks noChangeAspect="1"/>
          </p:cNvPicPr>
          <p:nvPr/>
        </p:nvPicPr>
        <p:blipFill>
          <a:blip r:embed="rId5"/>
          <a:stretch>
            <a:fillRect/>
          </a:stretch>
        </p:blipFill>
        <p:spPr>
          <a:xfrm>
            <a:off x="543041" y="697939"/>
            <a:ext cx="9068343" cy="2144971"/>
          </a:xfrm>
          <a:prstGeom prst="rect">
            <a:avLst/>
          </a:prstGeom>
        </p:spPr>
      </p:pic>
      <p:sp>
        <p:nvSpPr>
          <p:cNvPr id="14" name="Rectangle 13"/>
          <p:cNvSpPr/>
          <p:nvPr/>
        </p:nvSpPr>
        <p:spPr>
          <a:xfrm>
            <a:off x="1991544" y="5392391"/>
            <a:ext cx="8392269" cy="646331"/>
          </a:xfrm>
          <a:prstGeom prst="rect">
            <a:avLst/>
          </a:prstGeom>
        </p:spPr>
        <p:txBody>
          <a:bodyPr wrap="square">
            <a:spAutoFit/>
          </a:bodyPr>
          <a:lstStyle/>
          <a:p>
            <a:r>
              <a:rPr lang="fr-CH" sz="3600" b="1" dirty="0">
                <a:solidFill>
                  <a:srgbClr val="FFFFFF"/>
                </a:solidFill>
                <a:latin typeface="Segoe Script" panose="030B0504020000000003" pitchFamily="66" charset="0"/>
              </a:rPr>
              <a:t>Tous les indicateurs sont au vert</a:t>
            </a:r>
            <a:endParaRPr lang="fr-CH" sz="3600" dirty="0">
              <a:solidFill>
                <a:srgbClr val="FFFFFF"/>
              </a:solidFill>
            </a:endParaRPr>
          </a:p>
        </p:txBody>
      </p:sp>
    </p:spTree>
    <p:extLst>
      <p:ext uri="{BB962C8B-B14F-4D97-AF65-F5344CB8AC3E}">
        <p14:creationId xmlns:p14="http://schemas.microsoft.com/office/powerpoint/2010/main" val="2748945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Graphic spid="9" grpId="0">
        <p:bldAsOne/>
      </p:bldGraphic>
      <p:bldGraphic spid="10" grpId="0">
        <p:bldAsOne/>
      </p:bldGraphic>
      <p:bldP spid="1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6776" y="-315416"/>
            <a:ext cx="12601400" cy="7416824"/>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pic>
        <p:nvPicPr>
          <p:cNvPr id="5" name="Image 4"/>
          <p:cNvPicPr>
            <a:picLocks noChangeAspect="1"/>
          </p:cNvPicPr>
          <p:nvPr/>
        </p:nvPicPr>
        <p:blipFill>
          <a:blip r:embed="rId2"/>
          <a:stretch>
            <a:fillRect/>
          </a:stretch>
        </p:blipFill>
        <p:spPr>
          <a:xfrm>
            <a:off x="1295072" y="2863353"/>
            <a:ext cx="8473336" cy="2155560"/>
          </a:xfrm>
          <a:prstGeom prst="rect">
            <a:avLst/>
          </a:prstGeom>
        </p:spPr>
      </p:pic>
      <p:sp>
        <p:nvSpPr>
          <p:cNvPr id="6" name="ZoneTexte 5"/>
          <p:cNvSpPr txBox="1"/>
          <p:nvPr/>
        </p:nvSpPr>
        <p:spPr>
          <a:xfrm>
            <a:off x="1775520" y="4149080"/>
            <a:ext cx="8705833" cy="646331"/>
          </a:xfrm>
          <a:prstGeom prst="rect">
            <a:avLst/>
          </a:prstGeom>
          <a:noFill/>
        </p:spPr>
        <p:txBody>
          <a:bodyPr wrap="square" rtlCol="0">
            <a:spAutoFit/>
          </a:bodyPr>
          <a:lstStyle/>
          <a:p>
            <a:r>
              <a:rPr lang="fr-CH" sz="3600" b="1" dirty="0">
                <a:solidFill>
                  <a:schemeClr val="bg1"/>
                </a:solidFill>
                <a:latin typeface="Segoe Script" panose="030B0504020000000003" pitchFamily="66" charset="0"/>
              </a:rPr>
              <a:t>Comment offrir plus aux clients ?</a:t>
            </a:r>
          </a:p>
        </p:txBody>
      </p:sp>
    </p:spTree>
    <p:extLst>
      <p:ext uri="{BB962C8B-B14F-4D97-AF65-F5344CB8AC3E}">
        <p14:creationId xmlns:p14="http://schemas.microsoft.com/office/powerpoint/2010/main" val="926197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87688" y="1412776"/>
            <a:ext cx="7944544" cy="4044056"/>
          </a:xfrm>
          <a:prstGeom prst="rect">
            <a:avLst/>
          </a:prstGeom>
        </p:spPr>
        <p:txBody>
          <a:bodyPr wrap="square">
            <a:spAutoFit/>
          </a:bodyPr>
          <a:lstStyle/>
          <a:p>
            <a:pPr>
              <a:lnSpc>
                <a:spcPct val="107000"/>
              </a:lnSpc>
              <a:spcAft>
                <a:spcPts val="0"/>
              </a:spcAft>
            </a:pPr>
            <a:r>
              <a:rPr lang="fr-CH" sz="2400" b="1"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Service de presse pour nos exposants</a:t>
            </a:r>
          </a:p>
          <a:p>
            <a:pPr>
              <a:lnSpc>
                <a:spcPct val="107000"/>
              </a:lnSpc>
              <a:spcAft>
                <a:spcPts val="0"/>
              </a:spcAft>
            </a:pPr>
            <a:r>
              <a:rPr lang="fr-CH" sz="2400"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Aider les exposants à mieux se profiler</a:t>
            </a:r>
          </a:p>
          <a:p>
            <a:pPr>
              <a:lnSpc>
                <a:spcPct val="107000"/>
              </a:lnSpc>
              <a:spcAft>
                <a:spcPts val="0"/>
              </a:spcAft>
            </a:pPr>
            <a:r>
              <a:rPr lang="fr-CH" sz="2400"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Réalisation des messages</a:t>
            </a:r>
          </a:p>
          <a:p>
            <a:pPr>
              <a:lnSpc>
                <a:spcPct val="107000"/>
              </a:lnSpc>
              <a:spcAft>
                <a:spcPts val="0"/>
              </a:spcAft>
            </a:pPr>
            <a:r>
              <a:rPr lang="fr-CH" sz="2400"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Diffusion à la presse spécialisée et sur différents canaux de communication (notamment SIAMS en ligne)</a:t>
            </a:r>
          </a:p>
          <a:p>
            <a:pPr>
              <a:lnSpc>
                <a:spcPct val="107000"/>
              </a:lnSpc>
              <a:spcAft>
                <a:spcPts val="0"/>
              </a:spcAft>
            </a:pPr>
            <a:r>
              <a:rPr lang="fr-CH" sz="2400"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Se profiler comme partenaire fournisseur de services de haute valeur envers nos exposants.</a:t>
            </a:r>
          </a:p>
          <a:p>
            <a:pPr>
              <a:lnSpc>
                <a:spcPct val="107000"/>
              </a:lnSpc>
              <a:spcAft>
                <a:spcPts val="0"/>
              </a:spcAft>
            </a:pPr>
            <a:endParaRPr lang="fr-CH" sz="2400"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fr-CH" sz="2400" b="1"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Feed-back du comité des exposants +++</a:t>
            </a:r>
          </a:p>
          <a:p>
            <a:pPr>
              <a:lnSpc>
                <a:spcPct val="107000"/>
              </a:lnSpc>
              <a:spcAft>
                <a:spcPts val="0"/>
              </a:spcAft>
            </a:pPr>
            <a:r>
              <a:rPr lang="fr-CH" sz="2400"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En cours de test avec des premiers clients</a:t>
            </a:r>
          </a:p>
        </p:txBody>
      </p:sp>
      <p:sp>
        <p:nvSpPr>
          <p:cNvPr id="5" name="ZoneTexte 4"/>
          <p:cNvSpPr txBox="1"/>
          <p:nvPr/>
        </p:nvSpPr>
        <p:spPr>
          <a:xfrm>
            <a:off x="0" y="-4973"/>
            <a:ext cx="5591944" cy="58477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fr-FR"/>
            </a:defPPr>
            <a:lvl1pP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fr-CH" sz="3200" dirty="0"/>
              <a:t>Des services de haute valeur</a:t>
            </a:r>
          </a:p>
        </p:txBody>
      </p:sp>
      <p:sp>
        <p:nvSpPr>
          <p:cNvPr id="6" name="Text Box 6"/>
          <p:cNvSpPr txBox="1">
            <a:spLocks noChangeArrowheads="1"/>
          </p:cNvSpPr>
          <p:nvPr/>
        </p:nvSpPr>
        <p:spPr bwMode="auto">
          <a:xfrm>
            <a:off x="-1" y="0"/>
            <a:ext cx="565215" cy="579802"/>
          </a:xfrm>
          <a:prstGeom prst="rect">
            <a:avLst/>
          </a:prstGeom>
          <a:solidFill>
            <a:srgbClr val="7030A0"/>
          </a:solidFill>
          <a:ln w="9525" algn="ctr">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6000" b="0" i="0" u="none" strike="noStrike" cap="none" normalizeH="0" baseline="0" dirty="0">
              <a:ln>
                <a:noFill/>
              </a:ln>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10436525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487488" y="1700808"/>
            <a:ext cx="4032448" cy="1673022"/>
          </a:xfrm>
          <a:prstGeom prst="rect">
            <a:avLst/>
          </a:prstGeom>
        </p:spPr>
        <p:txBody>
          <a:bodyPr wrap="square">
            <a:spAutoFit/>
          </a:bodyPr>
          <a:lstStyle/>
          <a:p>
            <a:pPr>
              <a:lnSpc>
                <a:spcPct val="107000"/>
              </a:lnSpc>
              <a:spcAft>
                <a:spcPts val="0"/>
              </a:spcAft>
            </a:pPr>
            <a:r>
              <a:rPr lang="fr-CH" sz="2400" b="1"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Test #1 CIPOSA</a:t>
            </a:r>
          </a:p>
          <a:p>
            <a:pPr>
              <a:lnSpc>
                <a:spcPct val="107000"/>
              </a:lnSpc>
              <a:spcAft>
                <a:spcPts val="0"/>
              </a:spcAft>
            </a:pPr>
            <a:r>
              <a:rPr lang="fr-CH" sz="2400"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Interview</a:t>
            </a:r>
          </a:p>
          <a:p>
            <a:pPr>
              <a:lnSpc>
                <a:spcPct val="107000"/>
              </a:lnSpc>
              <a:spcAft>
                <a:spcPts val="0"/>
              </a:spcAft>
            </a:pPr>
            <a:r>
              <a:rPr lang="fr-CH" sz="2400"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Réalisation de texte</a:t>
            </a:r>
          </a:p>
          <a:p>
            <a:pPr>
              <a:lnSpc>
                <a:spcPct val="107000"/>
              </a:lnSpc>
              <a:spcAft>
                <a:spcPts val="0"/>
              </a:spcAft>
            </a:pPr>
            <a:r>
              <a:rPr lang="fr-CH" sz="2400"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Gestion projet et presse</a:t>
            </a:r>
          </a:p>
        </p:txBody>
      </p:sp>
      <p:sp>
        <p:nvSpPr>
          <p:cNvPr id="7" name="Rectangle 6"/>
          <p:cNvSpPr/>
          <p:nvPr/>
        </p:nvSpPr>
        <p:spPr>
          <a:xfrm>
            <a:off x="6456040" y="1700808"/>
            <a:ext cx="4464496" cy="4044056"/>
          </a:xfrm>
          <a:prstGeom prst="rect">
            <a:avLst/>
          </a:prstGeom>
        </p:spPr>
        <p:txBody>
          <a:bodyPr wrap="square">
            <a:spAutoFit/>
          </a:bodyPr>
          <a:lstStyle/>
          <a:p>
            <a:pPr>
              <a:lnSpc>
                <a:spcPct val="107000"/>
              </a:lnSpc>
              <a:spcAft>
                <a:spcPts val="0"/>
              </a:spcAft>
            </a:pPr>
            <a:r>
              <a:rPr lang="fr-CH" sz="2400" b="1"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Résultats</a:t>
            </a:r>
          </a:p>
          <a:p>
            <a:pPr>
              <a:lnSpc>
                <a:spcPct val="107000"/>
              </a:lnSpc>
              <a:spcAft>
                <a:spcPts val="0"/>
              </a:spcAft>
            </a:pPr>
            <a:r>
              <a:rPr lang="fr-CH" sz="2400"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Client satisfait</a:t>
            </a:r>
          </a:p>
          <a:p>
            <a:pPr>
              <a:lnSpc>
                <a:spcPct val="107000"/>
              </a:lnSpc>
              <a:spcAft>
                <a:spcPts val="0"/>
              </a:spcAft>
            </a:pPr>
            <a:r>
              <a:rPr lang="fr-CH" sz="2400"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Large couverture médiatique et en ligne</a:t>
            </a:r>
          </a:p>
          <a:p>
            <a:pPr>
              <a:lnSpc>
                <a:spcPct val="107000"/>
              </a:lnSpc>
              <a:spcAft>
                <a:spcPts val="0"/>
              </a:spcAft>
            </a:pPr>
            <a:endParaRPr lang="fr-CH" sz="2400"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CH" sz="2400" dirty="0" err="1">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Feed</a:t>
            </a:r>
            <a:r>
              <a:rPr lang="fr-CH" sz="2400"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 back de la presse spécialisée</a:t>
            </a:r>
          </a:p>
          <a:p>
            <a:pPr marL="342900" indent="-342900">
              <a:lnSpc>
                <a:spcPct val="107000"/>
              </a:lnSpc>
              <a:spcAft>
                <a:spcPts val="0"/>
              </a:spcAft>
              <a:buFont typeface="Arial" panose="020B0604020202020204" pitchFamily="34" charset="0"/>
              <a:buChar char="•"/>
            </a:pPr>
            <a:r>
              <a:rPr lang="fr-CH" sz="2400"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Bonne idée</a:t>
            </a:r>
          </a:p>
          <a:p>
            <a:pPr marL="342900" indent="-342900">
              <a:lnSpc>
                <a:spcPct val="107000"/>
              </a:lnSpc>
              <a:spcAft>
                <a:spcPts val="0"/>
              </a:spcAft>
              <a:buFont typeface="Arial" panose="020B0604020202020204" pitchFamily="34" charset="0"/>
              <a:buChar char="•"/>
            </a:pPr>
            <a:r>
              <a:rPr lang="fr-CH" sz="2400"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Pourquoi ne pas «inventer» un nouveau label SIAMS Presse</a:t>
            </a:r>
          </a:p>
          <a:p>
            <a:pPr marL="342900" indent="-342900">
              <a:lnSpc>
                <a:spcPct val="107000"/>
              </a:lnSpc>
              <a:spcAft>
                <a:spcPts val="0"/>
              </a:spcAft>
              <a:buFont typeface="Arial" panose="020B0604020202020204" pitchFamily="34" charset="0"/>
              <a:buChar char="•"/>
            </a:pPr>
            <a:r>
              <a:rPr lang="fr-CH" sz="2400"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Merci, il y a du boulot</a:t>
            </a:r>
          </a:p>
        </p:txBody>
      </p:sp>
      <p:sp>
        <p:nvSpPr>
          <p:cNvPr id="10" name="ZoneTexte 9"/>
          <p:cNvSpPr txBox="1"/>
          <p:nvPr/>
        </p:nvSpPr>
        <p:spPr>
          <a:xfrm>
            <a:off x="0" y="-4973"/>
            <a:ext cx="5591944" cy="58477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fr-FR"/>
            </a:defPPr>
            <a:lvl1pP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fr-CH" sz="3200" dirty="0"/>
              <a:t>Des services de haute valeur</a:t>
            </a:r>
          </a:p>
        </p:txBody>
      </p:sp>
      <p:sp>
        <p:nvSpPr>
          <p:cNvPr id="11" name="Text Box 6"/>
          <p:cNvSpPr txBox="1">
            <a:spLocks noChangeArrowheads="1"/>
          </p:cNvSpPr>
          <p:nvPr/>
        </p:nvSpPr>
        <p:spPr bwMode="auto">
          <a:xfrm>
            <a:off x="-1" y="0"/>
            <a:ext cx="565215" cy="579802"/>
          </a:xfrm>
          <a:prstGeom prst="rect">
            <a:avLst/>
          </a:prstGeom>
          <a:solidFill>
            <a:srgbClr val="7030A0"/>
          </a:solidFill>
          <a:ln w="9525" algn="ctr">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6000" b="0" i="0" u="none" strike="noStrike" cap="none" normalizeH="0" baseline="0" dirty="0">
              <a:ln>
                <a:noFill/>
              </a:ln>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19547945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487488" y="1700808"/>
            <a:ext cx="4032448" cy="1673022"/>
          </a:xfrm>
          <a:prstGeom prst="rect">
            <a:avLst/>
          </a:prstGeom>
        </p:spPr>
        <p:txBody>
          <a:bodyPr wrap="square">
            <a:spAutoFit/>
          </a:bodyPr>
          <a:lstStyle/>
          <a:p>
            <a:pPr>
              <a:lnSpc>
                <a:spcPct val="107000"/>
              </a:lnSpc>
              <a:spcAft>
                <a:spcPts val="0"/>
              </a:spcAft>
            </a:pPr>
            <a:r>
              <a:rPr lang="fr-CH" sz="2400" b="1"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Test #2 </a:t>
            </a:r>
            <a:r>
              <a:rPr lang="fr-CH" sz="2400" b="1" dirty="0" err="1">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Mecatis</a:t>
            </a:r>
            <a:endParaRPr lang="fr-CH" sz="2400" b="1"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CH" sz="2400"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Interview</a:t>
            </a:r>
          </a:p>
          <a:p>
            <a:pPr>
              <a:lnSpc>
                <a:spcPct val="107000"/>
              </a:lnSpc>
              <a:spcAft>
                <a:spcPts val="0"/>
              </a:spcAft>
            </a:pPr>
            <a:r>
              <a:rPr lang="fr-CH" sz="2400"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Réalisation de texte</a:t>
            </a:r>
          </a:p>
          <a:p>
            <a:pPr>
              <a:lnSpc>
                <a:spcPct val="107000"/>
              </a:lnSpc>
              <a:spcAft>
                <a:spcPts val="0"/>
              </a:spcAft>
            </a:pPr>
            <a:r>
              <a:rPr lang="fr-CH" sz="2400"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Gestion projet et presse</a:t>
            </a:r>
          </a:p>
        </p:txBody>
      </p:sp>
      <p:sp>
        <p:nvSpPr>
          <p:cNvPr id="7" name="Rectangle 6"/>
          <p:cNvSpPr/>
          <p:nvPr/>
        </p:nvSpPr>
        <p:spPr>
          <a:xfrm>
            <a:off x="6456040" y="1700808"/>
            <a:ext cx="4464496" cy="1673022"/>
          </a:xfrm>
          <a:prstGeom prst="rect">
            <a:avLst/>
          </a:prstGeom>
        </p:spPr>
        <p:txBody>
          <a:bodyPr wrap="square">
            <a:spAutoFit/>
          </a:bodyPr>
          <a:lstStyle/>
          <a:p>
            <a:pPr>
              <a:lnSpc>
                <a:spcPct val="107000"/>
              </a:lnSpc>
              <a:spcAft>
                <a:spcPts val="0"/>
              </a:spcAft>
            </a:pPr>
            <a:r>
              <a:rPr lang="fr-CH" sz="2400" b="1"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Résultats</a:t>
            </a:r>
          </a:p>
          <a:p>
            <a:pPr>
              <a:lnSpc>
                <a:spcPct val="107000"/>
              </a:lnSpc>
              <a:spcAft>
                <a:spcPts val="0"/>
              </a:spcAft>
            </a:pPr>
            <a:r>
              <a:rPr lang="fr-CH" sz="2400"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Client satisfait</a:t>
            </a:r>
          </a:p>
          <a:p>
            <a:pPr>
              <a:lnSpc>
                <a:spcPct val="107000"/>
              </a:lnSpc>
              <a:spcAft>
                <a:spcPts val="0"/>
              </a:spcAft>
            </a:pPr>
            <a:r>
              <a:rPr lang="fr-CH" sz="2400"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Bonne couverture médiatique et en ligne (encore à développer)</a:t>
            </a:r>
          </a:p>
        </p:txBody>
      </p:sp>
      <p:sp>
        <p:nvSpPr>
          <p:cNvPr id="10" name="ZoneTexte 9"/>
          <p:cNvSpPr txBox="1"/>
          <p:nvPr/>
        </p:nvSpPr>
        <p:spPr>
          <a:xfrm>
            <a:off x="0" y="-4973"/>
            <a:ext cx="5591944" cy="58477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fr-FR"/>
            </a:defPPr>
            <a:lvl1pP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fr-CH" sz="3200" dirty="0"/>
              <a:t>Des services de haute valeur</a:t>
            </a:r>
          </a:p>
        </p:txBody>
      </p:sp>
      <p:sp>
        <p:nvSpPr>
          <p:cNvPr id="11" name="Text Box 6"/>
          <p:cNvSpPr txBox="1">
            <a:spLocks noChangeArrowheads="1"/>
          </p:cNvSpPr>
          <p:nvPr/>
        </p:nvSpPr>
        <p:spPr bwMode="auto">
          <a:xfrm>
            <a:off x="-1" y="0"/>
            <a:ext cx="565215" cy="579802"/>
          </a:xfrm>
          <a:prstGeom prst="rect">
            <a:avLst/>
          </a:prstGeom>
          <a:solidFill>
            <a:srgbClr val="7030A0"/>
          </a:solidFill>
          <a:ln w="9525" algn="ctr">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6000" b="0" i="0" u="none" strike="noStrike" cap="none" normalizeH="0" baseline="0" dirty="0">
              <a:ln>
                <a:noFill/>
              </a:ln>
              <a:solidFill>
                <a:schemeClr val="bg1"/>
              </a:solidFill>
              <a:effectLst/>
              <a:latin typeface="Arial" panose="020B0604020202020204" pitchFamily="34" charset="0"/>
            </a:endParaRPr>
          </a:p>
        </p:txBody>
      </p:sp>
      <p:sp>
        <p:nvSpPr>
          <p:cNvPr id="8" name="Rectangle 7"/>
          <p:cNvSpPr/>
          <p:nvPr/>
        </p:nvSpPr>
        <p:spPr>
          <a:xfrm>
            <a:off x="1559496" y="3988226"/>
            <a:ext cx="4032448" cy="1673022"/>
          </a:xfrm>
          <a:prstGeom prst="rect">
            <a:avLst/>
          </a:prstGeom>
        </p:spPr>
        <p:txBody>
          <a:bodyPr wrap="square">
            <a:spAutoFit/>
          </a:bodyPr>
          <a:lstStyle/>
          <a:p>
            <a:pPr>
              <a:lnSpc>
                <a:spcPct val="107000"/>
              </a:lnSpc>
              <a:spcAft>
                <a:spcPts val="0"/>
              </a:spcAft>
            </a:pPr>
            <a:r>
              <a:rPr lang="fr-CH" sz="2400" b="1"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Test #3 </a:t>
            </a:r>
            <a:r>
              <a:rPr lang="fr-CH" sz="2400" b="1" dirty="0" err="1">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Willemin-Macodel</a:t>
            </a:r>
            <a:endParaRPr lang="fr-CH" sz="2400" b="1"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CH" sz="2400"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Interview</a:t>
            </a:r>
          </a:p>
          <a:p>
            <a:pPr>
              <a:lnSpc>
                <a:spcPct val="107000"/>
              </a:lnSpc>
              <a:spcAft>
                <a:spcPts val="0"/>
              </a:spcAft>
            </a:pPr>
            <a:r>
              <a:rPr lang="fr-CH" sz="2400"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Réalisation de texte</a:t>
            </a:r>
          </a:p>
          <a:p>
            <a:pPr>
              <a:lnSpc>
                <a:spcPct val="107000"/>
              </a:lnSpc>
              <a:spcAft>
                <a:spcPts val="0"/>
              </a:spcAft>
            </a:pPr>
            <a:r>
              <a:rPr lang="fr-CH" sz="2400"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Gestion projet et presse</a:t>
            </a:r>
          </a:p>
        </p:txBody>
      </p:sp>
      <p:sp>
        <p:nvSpPr>
          <p:cNvPr id="9" name="Rectangle 8"/>
          <p:cNvSpPr/>
          <p:nvPr/>
        </p:nvSpPr>
        <p:spPr>
          <a:xfrm>
            <a:off x="6528048" y="3988226"/>
            <a:ext cx="4464496" cy="1673022"/>
          </a:xfrm>
          <a:prstGeom prst="rect">
            <a:avLst/>
          </a:prstGeom>
        </p:spPr>
        <p:txBody>
          <a:bodyPr wrap="square">
            <a:spAutoFit/>
          </a:bodyPr>
          <a:lstStyle/>
          <a:p>
            <a:pPr>
              <a:lnSpc>
                <a:spcPct val="107000"/>
              </a:lnSpc>
              <a:spcAft>
                <a:spcPts val="0"/>
              </a:spcAft>
            </a:pPr>
            <a:r>
              <a:rPr lang="fr-CH" sz="2400" b="1"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Résultats</a:t>
            </a:r>
          </a:p>
          <a:p>
            <a:pPr>
              <a:lnSpc>
                <a:spcPct val="107000"/>
              </a:lnSpc>
              <a:spcAft>
                <a:spcPts val="0"/>
              </a:spcAft>
            </a:pPr>
            <a:r>
              <a:rPr lang="fr-CH" sz="2400"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Client satisfait</a:t>
            </a:r>
          </a:p>
          <a:p>
            <a:pPr>
              <a:lnSpc>
                <a:spcPct val="107000"/>
              </a:lnSpc>
              <a:spcAft>
                <a:spcPts val="0"/>
              </a:spcAft>
            </a:pPr>
            <a:r>
              <a:rPr lang="fr-CH" sz="2400"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Bonne couverture médiatique et en ligne (encore à développer)</a:t>
            </a:r>
          </a:p>
        </p:txBody>
      </p:sp>
    </p:spTree>
    <p:extLst>
      <p:ext uri="{BB962C8B-B14F-4D97-AF65-F5344CB8AC3E}">
        <p14:creationId xmlns:p14="http://schemas.microsoft.com/office/powerpoint/2010/main" val="20368583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01715" y="-196891"/>
            <a:ext cx="12784980" cy="2304256"/>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15" name="Image 14"/>
          <p:cNvPicPr>
            <a:picLocks noChangeAspect="1"/>
          </p:cNvPicPr>
          <p:nvPr/>
        </p:nvPicPr>
        <p:blipFill>
          <a:blip r:embed="rId2"/>
          <a:stretch>
            <a:fillRect/>
          </a:stretch>
        </p:blipFill>
        <p:spPr>
          <a:xfrm>
            <a:off x="935032" y="652052"/>
            <a:ext cx="8473336" cy="2155560"/>
          </a:xfrm>
          <a:prstGeom prst="rect">
            <a:avLst/>
          </a:prstGeom>
        </p:spPr>
      </p:pic>
      <p:sp>
        <p:nvSpPr>
          <p:cNvPr id="12" name="Rectangle 11"/>
          <p:cNvSpPr/>
          <p:nvPr/>
        </p:nvSpPr>
        <p:spPr>
          <a:xfrm>
            <a:off x="-266541" y="4797152"/>
            <a:ext cx="12784980" cy="2361810"/>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4" name="Rectangle 13"/>
          <p:cNvSpPr/>
          <p:nvPr/>
        </p:nvSpPr>
        <p:spPr>
          <a:xfrm>
            <a:off x="1991544" y="5392391"/>
            <a:ext cx="8392269" cy="646331"/>
          </a:xfrm>
          <a:prstGeom prst="rect">
            <a:avLst/>
          </a:prstGeom>
        </p:spPr>
        <p:txBody>
          <a:bodyPr wrap="square">
            <a:spAutoFit/>
          </a:bodyPr>
          <a:lstStyle/>
          <a:p>
            <a:r>
              <a:rPr lang="fr-CH" sz="3600" b="1" dirty="0">
                <a:solidFill>
                  <a:srgbClr val="FFFFFF"/>
                </a:solidFill>
                <a:latin typeface="Segoe Script" panose="030B0504020000000003" pitchFamily="66" charset="0"/>
              </a:rPr>
              <a:t>Tous les indicateurs sont au vert</a:t>
            </a:r>
            <a:endParaRPr lang="fr-CH" sz="3600" dirty="0">
              <a:solidFill>
                <a:srgbClr val="FFFFFF"/>
              </a:solidFill>
            </a:endParaRPr>
          </a:p>
        </p:txBody>
      </p:sp>
      <p:grpSp>
        <p:nvGrpSpPr>
          <p:cNvPr id="16" name="Groupe 15"/>
          <p:cNvGrpSpPr/>
          <p:nvPr/>
        </p:nvGrpSpPr>
        <p:grpSpPr>
          <a:xfrm>
            <a:off x="862695" y="1967280"/>
            <a:ext cx="2757486" cy="2715482"/>
            <a:chOff x="1250873" y="1967281"/>
            <a:chExt cx="2757486" cy="2715482"/>
          </a:xfrm>
        </p:grpSpPr>
        <p:sp>
          <p:nvSpPr>
            <p:cNvPr id="2" name="ZoneTexte 1"/>
            <p:cNvSpPr txBox="1"/>
            <p:nvPr/>
          </p:nvSpPr>
          <p:spPr>
            <a:xfrm>
              <a:off x="2206211" y="1967281"/>
              <a:ext cx="966931" cy="1862048"/>
            </a:xfrm>
            <a:prstGeom prst="rect">
              <a:avLst/>
            </a:prstGeom>
            <a:noFill/>
          </p:spPr>
          <p:txBody>
            <a:bodyPr wrap="none" rtlCol="0">
              <a:spAutoFit/>
            </a:bodyPr>
            <a:lstStyle/>
            <a:p>
              <a:r>
                <a:rPr lang="fr-CH" sz="11500" dirty="0">
                  <a:solidFill>
                    <a:srgbClr val="7030A0"/>
                  </a:solidFill>
                  <a:latin typeface="Impact" panose="020B0806030902050204" pitchFamily="34" charset="0"/>
                </a:rPr>
                <a:t>3</a:t>
              </a:r>
            </a:p>
          </p:txBody>
        </p:sp>
        <p:sp>
          <p:nvSpPr>
            <p:cNvPr id="3" name="Rectangle 2"/>
            <p:cNvSpPr/>
            <p:nvPr/>
          </p:nvSpPr>
          <p:spPr>
            <a:xfrm>
              <a:off x="1250873" y="3728656"/>
              <a:ext cx="2757486" cy="954107"/>
            </a:xfrm>
            <a:prstGeom prst="rect">
              <a:avLst/>
            </a:prstGeom>
          </p:spPr>
          <p:txBody>
            <a:bodyPr wrap="none">
              <a:spAutoFit/>
            </a:bodyPr>
            <a:lstStyle/>
            <a:p>
              <a:pPr algn="ctr"/>
              <a:r>
                <a:rPr lang="fr-CH" sz="2800" b="1" dirty="0">
                  <a:solidFill>
                    <a:schemeClr val="bg1">
                      <a:lumMod val="50000"/>
                    </a:schemeClr>
                  </a:solidFill>
                  <a:latin typeface="Segoe Script" panose="030B0504020000000003" pitchFamily="66" charset="0"/>
                </a:rPr>
                <a:t>clients tests</a:t>
              </a:r>
            </a:p>
            <a:p>
              <a:pPr algn="ctr"/>
              <a:r>
                <a:rPr lang="fr-CH" sz="2800" b="1" dirty="0">
                  <a:solidFill>
                    <a:schemeClr val="bg1">
                      <a:lumMod val="50000"/>
                    </a:schemeClr>
                  </a:solidFill>
                  <a:latin typeface="Segoe Script" panose="030B0504020000000003" pitchFamily="66" charset="0"/>
                </a:rPr>
                <a:t>sont satisfaits</a:t>
              </a:r>
              <a:endParaRPr lang="fr-CH" sz="2800" dirty="0">
                <a:solidFill>
                  <a:schemeClr val="bg1">
                    <a:lumMod val="50000"/>
                  </a:schemeClr>
                </a:solidFill>
              </a:endParaRPr>
            </a:p>
          </p:txBody>
        </p:sp>
      </p:grpSp>
      <p:grpSp>
        <p:nvGrpSpPr>
          <p:cNvPr id="17" name="Groupe 16"/>
          <p:cNvGrpSpPr/>
          <p:nvPr/>
        </p:nvGrpSpPr>
        <p:grpSpPr>
          <a:xfrm>
            <a:off x="4198533" y="2211339"/>
            <a:ext cx="3528392" cy="2490723"/>
            <a:chOff x="4151784" y="2192039"/>
            <a:chExt cx="3528392" cy="2490723"/>
          </a:xfrm>
        </p:grpSpPr>
        <p:sp>
          <p:nvSpPr>
            <p:cNvPr id="4" name="Rectangle 3"/>
            <p:cNvSpPr/>
            <p:nvPr/>
          </p:nvSpPr>
          <p:spPr>
            <a:xfrm>
              <a:off x="4151784" y="3728655"/>
              <a:ext cx="3528392" cy="954107"/>
            </a:xfrm>
            <a:prstGeom prst="rect">
              <a:avLst/>
            </a:prstGeom>
          </p:spPr>
          <p:txBody>
            <a:bodyPr wrap="square">
              <a:spAutoFit/>
            </a:bodyPr>
            <a:lstStyle/>
            <a:p>
              <a:pPr algn="ctr"/>
              <a:r>
                <a:rPr lang="fr-CH" sz="2800" b="1" dirty="0">
                  <a:solidFill>
                    <a:schemeClr val="bg1">
                      <a:lumMod val="50000"/>
                    </a:schemeClr>
                  </a:solidFill>
                  <a:latin typeface="Segoe Script" panose="030B0504020000000003" pitchFamily="66" charset="0"/>
                </a:rPr>
                <a:t>les publics visés</a:t>
              </a:r>
            </a:p>
            <a:p>
              <a:pPr algn="ctr"/>
              <a:r>
                <a:rPr lang="fr-CH" sz="2800" b="1" dirty="0">
                  <a:solidFill>
                    <a:schemeClr val="bg1">
                      <a:lumMod val="50000"/>
                    </a:schemeClr>
                  </a:solidFill>
                  <a:latin typeface="Segoe Script" panose="030B0504020000000003" pitchFamily="66" charset="0"/>
                </a:rPr>
                <a:t>sont satisfaits</a:t>
              </a:r>
              <a:endParaRPr lang="fr-CH" sz="2800" dirty="0">
                <a:solidFill>
                  <a:schemeClr val="bg1">
                    <a:lumMod val="50000"/>
                  </a:schemeClr>
                </a:solidFill>
              </a:endParaRPr>
            </a:p>
          </p:txBody>
        </p:sp>
        <p:sp>
          <p:nvSpPr>
            <p:cNvPr id="5" name="Rectangle 4"/>
            <p:cNvSpPr/>
            <p:nvPr/>
          </p:nvSpPr>
          <p:spPr>
            <a:xfrm>
              <a:off x="4598798" y="2192039"/>
              <a:ext cx="2605200" cy="1569660"/>
            </a:xfrm>
            <a:prstGeom prst="rect">
              <a:avLst/>
            </a:prstGeom>
          </p:spPr>
          <p:txBody>
            <a:bodyPr wrap="none">
              <a:spAutoFit/>
            </a:bodyPr>
            <a:lstStyle/>
            <a:p>
              <a:r>
                <a:rPr lang="fr-CH" sz="9600" dirty="0">
                  <a:solidFill>
                    <a:srgbClr val="7030A0"/>
                  </a:solidFill>
                  <a:latin typeface="Impact" panose="020B0806030902050204" pitchFamily="34" charset="0"/>
                </a:rPr>
                <a:t>Tous</a:t>
              </a:r>
            </a:p>
          </p:txBody>
        </p:sp>
      </p:grpSp>
      <p:grpSp>
        <p:nvGrpSpPr>
          <p:cNvPr id="18" name="Groupe 17"/>
          <p:cNvGrpSpPr/>
          <p:nvPr/>
        </p:nvGrpSpPr>
        <p:grpSpPr>
          <a:xfrm>
            <a:off x="8266062" y="2030326"/>
            <a:ext cx="3525324" cy="2674812"/>
            <a:chOff x="1250873" y="2007951"/>
            <a:chExt cx="3525324" cy="2674812"/>
          </a:xfrm>
        </p:grpSpPr>
        <p:sp>
          <p:nvSpPr>
            <p:cNvPr id="19" name="ZoneTexte 18"/>
            <p:cNvSpPr txBox="1"/>
            <p:nvPr/>
          </p:nvSpPr>
          <p:spPr>
            <a:xfrm>
              <a:off x="2530069" y="2007951"/>
              <a:ext cx="966931" cy="1862048"/>
            </a:xfrm>
            <a:prstGeom prst="rect">
              <a:avLst/>
            </a:prstGeom>
            <a:noFill/>
          </p:spPr>
          <p:txBody>
            <a:bodyPr wrap="none" rtlCol="0">
              <a:spAutoFit/>
            </a:bodyPr>
            <a:lstStyle/>
            <a:p>
              <a:r>
                <a:rPr lang="fr-CH" sz="11500" dirty="0">
                  <a:solidFill>
                    <a:srgbClr val="7030A0"/>
                  </a:solidFill>
                  <a:latin typeface="Impact" panose="020B0806030902050204" pitchFamily="34" charset="0"/>
                </a:rPr>
                <a:t>3</a:t>
              </a:r>
            </a:p>
          </p:txBody>
        </p:sp>
        <p:sp>
          <p:nvSpPr>
            <p:cNvPr id="20" name="Rectangle 19"/>
            <p:cNvSpPr/>
            <p:nvPr/>
          </p:nvSpPr>
          <p:spPr>
            <a:xfrm>
              <a:off x="1250873" y="3728656"/>
              <a:ext cx="3525324" cy="954107"/>
            </a:xfrm>
            <a:prstGeom prst="rect">
              <a:avLst/>
            </a:prstGeom>
          </p:spPr>
          <p:txBody>
            <a:bodyPr wrap="none">
              <a:spAutoFit/>
            </a:bodyPr>
            <a:lstStyle/>
            <a:p>
              <a:pPr algn="ctr"/>
              <a:r>
                <a:rPr lang="fr-CH" sz="2800" b="1" dirty="0">
                  <a:solidFill>
                    <a:schemeClr val="bg1">
                      <a:lumMod val="50000"/>
                    </a:schemeClr>
                  </a:solidFill>
                  <a:latin typeface="Segoe Script" panose="030B0504020000000003" pitchFamily="66" charset="0"/>
                </a:rPr>
                <a:t>nouveaux clients</a:t>
              </a:r>
            </a:p>
            <a:p>
              <a:pPr algn="ctr"/>
              <a:r>
                <a:rPr lang="fr-CH" sz="2800" b="1" dirty="0">
                  <a:solidFill>
                    <a:schemeClr val="bg1">
                      <a:lumMod val="50000"/>
                    </a:schemeClr>
                  </a:solidFill>
                  <a:latin typeface="Segoe Script" panose="030B0504020000000003" pitchFamily="66" charset="0"/>
                </a:rPr>
                <a:t>sont intéressés</a:t>
              </a:r>
              <a:endParaRPr lang="fr-CH" sz="2800" dirty="0">
                <a:solidFill>
                  <a:schemeClr val="bg1">
                    <a:lumMod val="50000"/>
                  </a:schemeClr>
                </a:solidFill>
              </a:endParaRPr>
            </a:p>
          </p:txBody>
        </p:sp>
      </p:grpSp>
    </p:spTree>
    <p:extLst>
      <p:ext uri="{BB962C8B-B14F-4D97-AF65-F5344CB8AC3E}">
        <p14:creationId xmlns:p14="http://schemas.microsoft.com/office/powerpoint/2010/main" val="29338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500" fill="hold"/>
                                        <p:tgtEl>
                                          <p:spTgt spid="17"/>
                                        </p:tgtEl>
                                        <p:attrNameLst>
                                          <p:attrName>ppt_w</p:attrName>
                                        </p:attrNameLst>
                                      </p:cBhvr>
                                      <p:tavLst>
                                        <p:tav tm="0">
                                          <p:val>
                                            <p:fltVal val="0"/>
                                          </p:val>
                                        </p:tav>
                                        <p:tav tm="100000">
                                          <p:val>
                                            <p:strVal val="#ppt_w"/>
                                          </p:val>
                                        </p:tav>
                                      </p:tavLst>
                                    </p:anim>
                                    <p:anim calcmode="lin" valueType="num">
                                      <p:cBhvr>
                                        <p:cTn id="15" dur="500" fill="hold"/>
                                        <p:tgtEl>
                                          <p:spTgt spid="17"/>
                                        </p:tgtEl>
                                        <p:attrNameLst>
                                          <p:attrName>ppt_h</p:attrName>
                                        </p:attrNameLst>
                                      </p:cBhvr>
                                      <p:tavLst>
                                        <p:tav tm="0">
                                          <p:val>
                                            <p:fltVal val="0"/>
                                          </p:val>
                                        </p:tav>
                                        <p:tav tm="100000">
                                          <p:val>
                                            <p:strVal val="#ppt_h"/>
                                          </p:val>
                                        </p:tav>
                                      </p:tavLst>
                                    </p:anim>
                                    <p:animEffect transition="in" filter="fade">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animEffect transition="in" filter="fade">
                                      <p:cBhvr>
                                        <p:cTn id="23" dur="500"/>
                                        <p:tgtEl>
                                          <p:spTgt spid="18"/>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0" y="0"/>
            <a:ext cx="12208511" cy="6858000"/>
            <a:chOff x="-1" y="0"/>
            <a:chExt cx="12208511" cy="6858000"/>
          </a:xfrm>
        </p:grpSpPr>
        <p:sp>
          <p:nvSpPr>
            <p:cNvPr id="18" name="Text Box 2"/>
            <p:cNvSpPr txBox="1">
              <a:spLocks noChangeArrowheads="1"/>
            </p:cNvSpPr>
            <p:nvPr/>
          </p:nvSpPr>
          <p:spPr bwMode="auto">
            <a:xfrm>
              <a:off x="0" y="0"/>
              <a:ext cx="6095999" cy="3429000"/>
            </a:xfrm>
            <a:prstGeom prst="rect">
              <a:avLst/>
            </a:prstGeom>
            <a:solidFill>
              <a:srgbClr val="00B050"/>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9" name="Text Box 3"/>
            <p:cNvSpPr txBox="1">
              <a:spLocks noChangeArrowheads="1"/>
            </p:cNvSpPr>
            <p:nvPr/>
          </p:nvSpPr>
          <p:spPr bwMode="auto">
            <a:xfrm>
              <a:off x="6095999" y="0"/>
              <a:ext cx="6112511" cy="3429000"/>
            </a:xfrm>
            <a:prstGeom prst="rect">
              <a:avLst/>
            </a:prstGeom>
            <a:solidFill>
              <a:srgbClr val="FFC000"/>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20" name="Text Box 4"/>
            <p:cNvSpPr txBox="1">
              <a:spLocks noChangeArrowheads="1"/>
            </p:cNvSpPr>
            <p:nvPr/>
          </p:nvSpPr>
          <p:spPr bwMode="auto">
            <a:xfrm>
              <a:off x="-1" y="3429000"/>
              <a:ext cx="6095999" cy="3429000"/>
            </a:xfrm>
            <a:prstGeom prst="rect">
              <a:avLst/>
            </a:prstGeom>
            <a:solidFill>
              <a:srgbClr val="0070C0"/>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21" name="Text Box 5"/>
            <p:cNvSpPr txBox="1">
              <a:spLocks noChangeArrowheads="1"/>
            </p:cNvSpPr>
            <p:nvPr/>
          </p:nvSpPr>
          <p:spPr bwMode="auto">
            <a:xfrm>
              <a:off x="6095997" y="3429000"/>
              <a:ext cx="6095999" cy="3429000"/>
            </a:xfrm>
            <a:prstGeom prst="rect">
              <a:avLst/>
            </a:prstGeom>
            <a:solidFill>
              <a:srgbClr val="7030A0"/>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grpSp>
      <p:pic>
        <p:nvPicPr>
          <p:cNvPr id="23" name="Image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44593" y="3036022"/>
            <a:ext cx="2502807" cy="785955"/>
          </a:xfrm>
          <a:prstGeom prst="rect">
            <a:avLst/>
          </a:prstGeom>
        </p:spPr>
      </p:pic>
      <p:sp>
        <p:nvSpPr>
          <p:cNvPr id="24" name="ZoneTexte 23"/>
          <p:cNvSpPr txBox="1"/>
          <p:nvPr/>
        </p:nvSpPr>
        <p:spPr>
          <a:xfrm>
            <a:off x="3065098" y="4693657"/>
            <a:ext cx="6482865" cy="646331"/>
          </a:xfrm>
          <a:prstGeom prst="rect">
            <a:avLst/>
          </a:prstGeom>
          <a:noFill/>
        </p:spPr>
        <p:txBody>
          <a:bodyPr wrap="none" rtlCol="0">
            <a:spAutoFit/>
          </a:bodyPr>
          <a:lstStyle/>
          <a:p>
            <a:r>
              <a:rPr lang="fr-CH" sz="3600" b="1" dirty="0">
                <a:solidFill>
                  <a:srgbClr val="FFFFFF"/>
                </a:solidFill>
                <a:latin typeface="Segoe Script" panose="030B0504020000000003" pitchFamily="66" charset="0"/>
              </a:rPr>
              <a:t>Vendre des mètres carrés?</a:t>
            </a:r>
          </a:p>
        </p:txBody>
      </p:sp>
    </p:spTree>
    <p:extLst>
      <p:ext uri="{BB962C8B-B14F-4D97-AF65-F5344CB8AC3E}">
        <p14:creationId xmlns:p14="http://schemas.microsoft.com/office/powerpoint/2010/main" val="980661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fill="hold" nodeType="clickEffect">
                                  <p:stCondLst>
                                    <p:cond delay="0"/>
                                  </p:stCondLst>
                                  <p:childTnLst>
                                    <p:animEffect transition="out" filter="wheel(1)">
                                      <p:cBhvr>
                                        <p:cTn id="6" dur="2000"/>
                                        <p:tgtEl>
                                          <p:spTgt spid="6"/>
                                        </p:tgtEl>
                                      </p:cBhvr>
                                    </p:animEffect>
                                    <p:set>
                                      <p:cBhvr>
                                        <p:cTn id="7" dur="1" fill="hold">
                                          <p:stCondLst>
                                            <p:cond delay="1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0" y="0"/>
            <a:ext cx="12208511" cy="6858000"/>
            <a:chOff x="-1" y="0"/>
            <a:chExt cx="12208511" cy="6858000"/>
          </a:xfrm>
        </p:grpSpPr>
        <p:sp>
          <p:nvSpPr>
            <p:cNvPr id="18" name="Text Box 2"/>
            <p:cNvSpPr txBox="1">
              <a:spLocks noChangeArrowheads="1"/>
            </p:cNvSpPr>
            <p:nvPr/>
          </p:nvSpPr>
          <p:spPr bwMode="auto">
            <a:xfrm>
              <a:off x="0" y="0"/>
              <a:ext cx="6095999" cy="3429000"/>
            </a:xfrm>
            <a:prstGeom prst="rect">
              <a:avLst/>
            </a:prstGeom>
            <a:solidFill>
              <a:srgbClr val="00B050"/>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9" name="Text Box 3"/>
            <p:cNvSpPr txBox="1">
              <a:spLocks noChangeArrowheads="1"/>
            </p:cNvSpPr>
            <p:nvPr/>
          </p:nvSpPr>
          <p:spPr bwMode="auto">
            <a:xfrm>
              <a:off x="6095999" y="0"/>
              <a:ext cx="6112511" cy="3429000"/>
            </a:xfrm>
            <a:prstGeom prst="rect">
              <a:avLst/>
            </a:prstGeom>
            <a:solidFill>
              <a:srgbClr val="FFC000"/>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20" name="Text Box 4"/>
            <p:cNvSpPr txBox="1">
              <a:spLocks noChangeArrowheads="1"/>
            </p:cNvSpPr>
            <p:nvPr/>
          </p:nvSpPr>
          <p:spPr bwMode="auto">
            <a:xfrm>
              <a:off x="-1" y="3429000"/>
              <a:ext cx="6095999" cy="3429000"/>
            </a:xfrm>
            <a:prstGeom prst="rect">
              <a:avLst/>
            </a:prstGeom>
            <a:solidFill>
              <a:srgbClr val="0070C0"/>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21" name="Text Box 5"/>
            <p:cNvSpPr txBox="1">
              <a:spLocks noChangeArrowheads="1"/>
            </p:cNvSpPr>
            <p:nvPr/>
          </p:nvSpPr>
          <p:spPr bwMode="auto">
            <a:xfrm>
              <a:off x="6095997" y="3429000"/>
              <a:ext cx="6095999" cy="3429000"/>
            </a:xfrm>
            <a:prstGeom prst="rect">
              <a:avLst/>
            </a:prstGeom>
            <a:solidFill>
              <a:srgbClr val="7030A0"/>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grpSp>
      <p:pic>
        <p:nvPicPr>
          <p:cNvPr id="23" name="Image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44593" y="3036022"/>
            <a:ext cx="2502807" cy="785955"/>
          </a:xfrm>
          <a:prstGeom prst="rect">
            <a:avLst/>
          </a:prstGeom>
        </p:spPr>
      </p:pic>
      <p:sp>
        <p:nvSpPr>
          <p:cNvPr id="24" name="ZoneTexte 23"/>
          <p:cNvSpPr txBox="1"/>
          <p:nvPr/>
        </p:nvSpPr>
        <p:spPr>
          <a:xfrm>
            <a:off x="815244" y="4365104"/>
            <a:ext cx="11253402" cy="1754326"/>
          </a:xfrm>
          <a:prstGeom prst="rect">
            <a:avLst/>
          </a:prstGeom>
          <a:noFill/>
        </p:spPr>
        <p:txBody>
          <a:bodyPr wrap="none" rtlCol="0">
            <a:spAutoFit/>
          </a:bodyPr>
          <a:lstStyle/>
          <a:p>
            <a:pPr algn="ctr"/>
            <a:r>
              <a:rPr lang="fr-CH" sz="3600" b="1" dirty="0">
                <a:solidFill>
                  <a:srgbClr val="FFFFFF"/>
                </a:solidFill>
                <a:latin typeface="Segoe Script" panose="030B0504020000000003" pitchFamily="66" charset="0"/>
              </a:rPr>
              <a:t>Nous créons et valorisons des occasions </a:t>
            </a:r>
          </a:p>
          <a:p>
            <a:pPr algn="ctr"/>
            <a:r>
              <a:rPr lang="fr-CH" sz="3600" b="1" dirty="0">
                <a:solidFill>
                  <a:srgbClr val="FFFFFF"/>
                </a:solidFill>
                <a:latin typeface="Segoe Script" panose="030B0504020000000003" pitchFamily="66" charset="0"/>
              </a:rPr>
              <a:t>de rencontres et d’affaires pour nos clients   </a:t>
            </a:r>
          </a:p>
          <a:p>
            <a:endParaRPr lang="fr-CH" sz="3600" b="1" dirty="0">
              <a:solidFill>
                <a:srgbClr val="FFFFFF"/>
              </a:solidFill>
              <a:latin typeface="Segoe Script" panose="030B0504020000000003" pitchFamily="66" charset="0"/>
            </a:endParaRPr>
          </a:p>
        </p:txBody>
      </p:sp>
    </p:spTree>
    <p:extLst>
      <p:ext uri="{BB962C8B-B14F-4D97-AF65-F5344CB8AC3E}">
        <p14:creationId xmlns:p14="http://schemas.microsoft.com/office/powerpoint/2010/main" val="1412655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0" y="0"/>
            <a:ext cx="12208511" cy="6858000"/>
            <a:chOff x="-1" y="0"/>
            <a:chExt cx="12208511" cy="6858000"/>
          </a:xfrm>
        </p:grpSpPr>
        <p:sp>
          <p:nvSpPr>
            <p:cNvPr id="18" name="Text Box 2"/>
            <p:cNvSpPr txBox="1">
              <a:spLocks noChangeArrowheads="1"/>
            </p:cNvSpPr>
            <p:nvPr/>
          </p:nvSpPr>
          <p:spPr bwMode="auto">
            <a:xfrm>
              <a:off x="0" y="0"/>
              <a:ext cx="6095999" cy="3429000"/>
            </a:xfrm>
            <a:prstGeom prst="rect">
              <a:avLst/>
            </a:prstGeom>
            <a:solidFill>
              <a:srgbClr val="00B050"/>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9" name="Text Box 3"/>
            <p:cNvSpPr txBox="1">
              <a:spLocks noChangeArrowheads="1"/>
            </p:cNvSpPr>
            <p:nvPr/>
          </p:nvSpPr>
          <p:spPr bwMode="auto">
            <a:xfrm>
              <a:off x="6095999" y="0"/>
              <a:ext cx="6112511" cy="3429000"/>
            </a:xfrm>
            <a:prstGeom prst="rect">
              <a:avLst/>
            </a:prstGeom>
            <a:solidFill>
              <a:srgbClr val="FFC000"/>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20" name="Text Box 4"/>
            <p:cNvSpPr txBox="1">
              <a:spLocks noChangeArrowheads="1"/>
            </p:cNvSpPr>
            <p:nvPr/>
          </p:nvSpPr>
          <p:spPr bwMode="auto">
            <a:xfrm>
              <a:off x="-1" y="3429000"/>
              <a:ext cx="6095999" cy="3429000"/>
            </a:xfrm>
            <a:prstGeom prst="rect">
              <a:avLst/>
            </a:prstGeom>
            <a:solidFill>
              <a:srgbClr val="0070C0"/>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21" name="Text Box 5"/>
            <p:cNvSpPr txBox="1">
              <a:spLocks noChangeArrowheads="1"/>
            </p:cNvSpPr>
            <p:nvPr/>
          </p:nvSpPr>
          <p:spPr bwMode="auto">
            <a:xfrm>
              <a:off x="6095997" y="3429000"/>
              <a:ext cx="6095999" cy="3429000"/>
            </a:xfrm>
            <a:prstGeom prst="rect">
              <a:avLst/>
            </a:prstGeom>
            <a:solidFill>
              <a:srgbClr val="7030A0"/>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grpSp>
      <p:grpSp>
        <p:nvGrpSpPr>
          <p:cNvPr id="8" name="Groupe 7"/>
          <p:cNvGrpSpPr/>
          <p:nvPr/>
        </p:nvGrpSpPr>
        <p:grpSpPr>
          <a:xfrm>
            <a:off x="0" y="1404065"/>
            <a:ext cx="12457384" cy="3493905"/>
            <a:chOff x="0" y="1404065"/>
            <a:chExt cx="12457384" cy="3493905"/>
          </a:xfrm>
        </p:grpSpPr>
        <p:sp>
          <p:nvSpPr>
            <p:cNvPr id="2" name="Rectangle 1"/>
            <p:cNvSpPr/>
            <p:nvPr/>
          </p:nvSpPr>
          <p:spPr>
            <a:xfrm>
              <a:off x="0" y="2625148"/>
              <a:ext cx="12457384" cy="22728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pic>
          <p:nvPicPr>
            <p:cNvPr id="22" name="Imag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16280" y="1404065"/>
              <a:ext cx="2502807" cy="785955"/>
            </a:xfrm>
            <a:prstGeom prst="rect">
              <a:avLst/>
            </a:prstGeom>
          </p:spPr>
        </p:pic>
        <p:sp>
          <p:nvSpPr>
            <p:cNvPr id="23" name="ZoneTexte 22"/>
            <p:cNvSpPr txBox="1"/>
            <p:nvPr/>
          </p:nvSpPr>
          <p:spPr>
            <a:xfrm>
              <a:off x="1343472" y="1764105"/>
              <a:ext cx="7425879" cy="584775"/>
            </a:xfrm>
            <a:prstGeom prst="rect">
              <a:avLst/>
            </a:prstGeom>
            <a:noFill/>
          </p:spPr>
          <p:txBody>
            <a:bodyPr wrap="none" rtlCol="0">
              <a:spAutoFit/>
            </a:bodyPr>
            <a:lstStyle/>
            <a:p>
              <a:r>
                <a:rPr lang="fr-CH" sz="3200" b="1" dirty="0">
                  <a:solidFill>
                    <a:schemeClr val="bg1"/>
                  </a:solidFill>
                  <a:latin typeface="Calibri Light" panose="020F0302020204030204" pitchFamily="34" charset="0"/>
                  <a:cs typeface="Calibri Light" panose="020F0302020204030204" pitchFamily="34" charset="0"/>
                </a:rPr>
                <a:t>Quatre </a:t>
              </a:r>
              <a:r>
                <a:rPr lang="fr-CH" sz="2900" b="1" dirty="0">
                  <a:solidFill>
                    <a:schemeClr val="bg1"/>
                  </a:solidFill>
                  <a:latin typeface="Calibri Light" panose="020F0302020204030204" pitchFamily="34" charset="0"/>
                  <a:cs typeface="Calibri Light" panose="020F0302020204030204" pitchFamily="34" charset="0"/>
                </a:rPr>
                <a:t>produits</a:t>
              </a:r>
              <a:r>
                <a:rPr lang="fr-CH" sz="3200" b="1" dirty="0">
                  <a:solidFill>
                    <a:schemeClr val="bg1"/>
                  </a:solidFill>
                  <a:latin typeface="Calibri Light" panose="020F0302020204030204" pitchFamily="34" charset="0"/>
                  <a:cs typeface="Calibri Light" panose="020F0302020204030204" pitchFamily="34" charset="0"/>
                </a:rPr>
                <a:t> exclusifs pour les exposants</a:t>
              </a:r>
            </a:p>
          </p:txBody>
        </p:sp>
        <p:sp>
          <p:nvSpPr>
            <p:cNvPr id="24" name="Rectangle 23"/>
            <p:cNvSpPr/>
            <p:nvPr/>
          </p:nvSpPr>
          <p:spPr>
            <a:xfrm>
              <a:off x="1046385" y="1916841"/>
              <a:ext cx="288032" cy="2880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grpSp>
      <p:grpSp>
        <p:nvGrpSpPr>
          <p:cNvPr id="10" name="Groupe 9"/>
          <p:cNvGrpSpPr/>
          <p:nvPr/>
        </p:nvGrpSpPr>
        <p:grpSpPr>
          <a:xfrm>
            <a:off x="1440412" y="2625148"/>
            <a:ext cx="2943433" cy="2208009"/>
            <a:chOff x="1828590" y="2674066"/>
            <a:chExt cx="2943433" cy="2208009"/>
          </a:xfrm>
        </p:grpSpPr>
        <p:sp>
          <p:nvSpPr>
            <p:cNvPr id="11" name="ZoneTexte 10"/>
            <p:cNvSpPr txBox="1"/>
            <p:nvPr/>
          </p:nvSpPr>
          <p:spPr>
            <a:xfrm>
              <a:off x="2744320" y="2674066"/>
              <a:ext cx="745717" cy="1862048"/>
            </a:xfrm>
            <a:prstGeom prst="rect">
              <a:avLst/>
            </a:prstGeom>
            <a:noFill/>
          </p:spPr>
          <p:txBody>
            <a:bodyPr wrap="none" rtlCol="0">
              <a:spAutoFit/>
            </a:bodyPr>
            <a:lstStyle/>
            <a:p>
              <a:r>
                <a:rPr lang="fr-CH" sz="11500" dirty="0">
                  <a:solidFill>
                    <a:schemeClr val="bg1">
                      <a:lumMod val="65000"/>
                    </a:schemeClr>
                  </a:solidFill>
                  <a:latin typeface="Impact" panose="020B0806030902050204" pitchFamily="34" charset="0"/>
                </a:rPr>
                <a:t>1</a:t>
              </a:r>
            </a:p>
          </p:txBody>
        </p:sp>
        <p:sp>
          <p:nvSpPr>
            <p:cNvPr id="12" name="Rectangle 11"/>
            <p:cNvSpPr/>
            <p:nvPr/>
          </p:nvSpPr>
          <p:spPr>
            <a:xfrm>
              <a:off x="1828590" y="4358855"/>
              <a:ext cx="2943433" cy="523220"/>
            </a:xfrm>
            <a:prstGeom prst="rect">
              <a:avLst/>
            </a:prstGeom>
          </p:spPr>
          <p:txBody>
            <a:bodyPr wrap="none">
              <a:spAutoFit/>
            </a:bodyPr>
            <a:lstStyle/>
            <a:p>
              <a:pPr algn="ctr"/>
              <a:r>
                <a:rPr lang="fr-CH" sz="2800" b="1" dirty="0">
                  <a:solidFill>
                    <a:schemeClr val="bg1">
                      <a:lumMod val="65000"/>
                    </a:schemeClr>
                  </a:solidFill>
                  <a:latin typeface="Segoe Script" panose="030B0504020000000003" pitchFamily="66" charset="0"/>
                </a:rPr>
                <a:t>Communiqué</a:t>
              </a:r>
              <a:r>
                <a:rPr lang="fr-CH" sz="2800" b="1" dirty="0">
                  <a:solidFill>
                    <a:schemeClr val="bg1"/>
                  </a:solidFill>
                  <a:latin typeface="Segoe Script" panose="030B0504020000000003" pitchFamily="66" charset="0"/>
                </a:rPr>
                <a:t> </a:t>
              </a:r>
            </a:p>
          </p:txBody>
        </p:sp>
      </p:grpSp>
      <p:grpSp>
        <p:nvGrpSpPr>
          <p:cNvPr id="3" name="Groupe 2"/>
          <p:cNvGrpSpPr/>
          <p:nvPr/>
        </p:nvGrpSpPr>
        <p:grpSpPr>
          <a:xfrm>
            <a:off x="4383845" y="2643272"/>
            <a:ext cx="3528392" cy="2210171"/>
            <a:chOff x="4383845" y="2643272"/>
            <a:chExt cx="3528392" cy="2210171"/>
          </a:xfrm>
        </p:grpSpPr>
        <p:sp>
          <p:nvSpPr>
            <p:cNvPr id="13" name="Rectangle 12"/>
            <p:cNvSpPr/>
            <p:nvPr/>
          </p:nvSpPr>
          <p:spPr>
            <a:xfrm>
              <a:off x="4383845" y="4330223"/>
              <a:ext cx="3528392" cy="523220"/>
            </a:xfrm>
            <a:prstGeom prst="rect">
              <a:avLst/>
            </a:prstGeom>
          </p:spPr>
          <p:txBody>
            <a:bodyPr wrap="square">
              <a:spAutoFit/>
            </a:bodyPr>
            <a:lstStyle/>
            <a:p>
              <a:pPr algn="ctr"/>
              <a:r>
                <a:rPr lang="fr-CH" sz="2800" b="1" dirty="0">
                  <a:solidFill>
                    <a:schemeClr val="bg1">
                      <a:lumMod val="65000"/>
                    </a:schemeClr>
                  </a:solidFill>
                  <a:latin typeface="Segoe Script" panose="030B0504020000000003" pitchFamily="66" charset="0"/>
                </a:rPr>
                <a:t>Images</a:t>
              </a:r>
            </a:p>
          </p:txBody>
        </p:sp>
        <p:sp>
          <p:nvSpPr>
            <p:cNvPr id="14" name="Rectangle 13"/>
            <p:cNvSpPr/>
            <p:nvPr/>
          </p:nvSpPr>
          <p:spPr>
            <a:xfrm>
              <a:off x="5347472" y="2643272"/>
              <a:ext cx="1715534" cy="1862048"/>
            </a:xfrm>
            <a:prstGeom prst="rect">
              <a:avLst/>
            </a:prstGeom>
          </p:spPr>
          <p:txBody>
            <a:bodyPr wrap="none">
              <a:spAutoFit/>
            </a:bodyPr>
            <a:lstStyle/>
            <a:p>
              <a:r>
                <a:rPr lang="fr-CH" sz="11500" dirty="0">
                  <a:solidFill>
                    <a:schemeClr val="bg1">
                      <a:lumMod val="65000"/>
                    </a:schemeClr>
                  </a:solidFill>
                  <a:latin typeface="Impact" panose="020B0806030902050204" pitchFamily="34" charset="0"/>
                </a:rPr>
                <a:t>20</a:t>
              </a:r>
            </a:p>
          </p:txBody>
        </p:sp>
      </p:grpSp>
      <p:grpSp>
        <p:nvGrpSpPr>
          <p:cNvPr id="4" name="Groupe 3"/>
          <p:cNvGrpSpPr/>
          <p:nvPr/>
        </p:nvGrpSpPr>
        <p:grpSpPr>
          <a:xfrm>
            <a:off x="8933834" y="2569982"/>
            <a:ext cx="2278188" cy="2327988"/>
            <a:chOff x="8933834" y="2569982"/>
            <a:chExt cx="2278188" cy="2327988"/>
          </a:xfrm>
        </p:grpSpPr>
        <p:sp>
          <p:nvSpPr>
            <p:cNvPr id="15" name="ZoneTexte 14"/>
            <p:cNvSpPr txBox="1"/>
            <p:nvPr/>
          </p:nvSpPr>
          <p:spPr>
            <a:xfrm>
              <a:off x="9552384" y="2569982"/>
              <a:ext cx="925253" cy="1862048"/>
            </a:xfrm>
            <a:prstGeom prst="rect">
              <a:avLst/>
            </a:prstGeom>
            <a:noFill/>
          </p:spPr>
          <p:txBody>
            <a:bodyPr wrap="none" rtlCol="0">
              <a:spAutoFit/>
            </a:bodyPr>
            <a:lstStyle/>
            <a:p>
              <a:r>
                <a:rPr lang="fr-CH" sz="11500" dirty="0">
                  <a:solidFill>
                    <a:schemeClr val="bg1">
                      <a:lumMod val="65000"/>
                    </a:schemeClr>
                  </a:solidFill>
                  <a:latin typeface="Impact" panose="020B0806030902050204" pitchFamily="34" charset="0"/>
                </a:rPr>
                <a:t>2</a:t>
              </a:r>
            </a:p>
          </p:txBody>
        </p:sp>
        <p:sp>
          <p:nvSpPr>
            <p:cNvPr id="16" name="Rectangle 15"/>
            <p:cNvSpPr/>
            <p:nvPr/>
          </p:nvSpPr>
          <p:spPr>
            <a:xfrm>
              <a:off x="8933834" y="4374750"/>
              <a:ext cx="2278188" cy="523220"/>
            </a:xfrm>
            <a:prstGeom prst="rect">
              <a:avLst/>
            </a:prstGeom>
          </p:spPr>
          <p:txBody>
            <a:bodyPr wrap="none">
              <a:spAutoFit/>
            </a:bodyPr>
            <a:lstStyle/>
            <a:p>
              <a:pPr algn="ctr"/>
              <a:r>
                <a:rPr lang="fr-CH" sz="2800" b="1" dirty="0">
                  <a:solidFill>
                    <a:schemeClr val="bg1">
                      <a:lumMod val="65000"/>
                    </a:schemeClr>
                  </a:solidFill>
                  <a:latin typeface="Segoe Script" panose="030B0504020000000003" pitchFamily="66" charset="0"/>
                </a:rPr>
                <a:t>Documents</a:t>
              </a:r>
            </a:p>
          </p:txBody>
        </p:sp>
      </p:grpSp>
      <p:sp>
        <p:nvSpPr>
          <p:cNvPr id="25" name="Rectangle 24"/>
          <p:cNvSpPr/>
          <p:nvPr/>
        </p:nvSpPr>
        <p:spPr>
          <a:xfrm>
            <a:off x="1991544" y="5392391"/>
            <a:ext cx="8392269" cy="646331"/>
          </a:xfrm>
          <a:prstGeom prst="rect">
            <a:avLst/>
          </a:prstGeom>
        </p:spPr>
        <p:txBody>
          <a:bodyPr wrap="square">
            <a:spAutoFit/>
          </a:bodyPr>
          <a:lstStyle/>
          <a:p>
            <a:r>
              <a:rPr lang="fr-CH" sz="3600" b="1" dirty="0">
                <a:solidFill>
                  <a:srgbClr val="FFFFFF"/>
                </a:solidFill>
                <a:latin typeface="Segoe Script" panose="030B0504020000000003" pitchFamily="66" charset="0"/>
              </a:rPr>
              <a:t>Le tout sur une petite clé USB </a:t>
            </a:r>
            <a:endParaRPr lang="fr-CH" sz="3600" dirty="0">
              <a:solidFill>
                <a:srgbClr val="FFFFFF"/>
              </a:solidFill>
            </a:endParaRPr>
          </a:p>
        </p:txBody>
      </p:sp>
      <p:sp>
        <p:nvSpPr>
          <p:cNvPr id="5" name="Rectangle 4"/>
          <p:cNvSpPr/>
          <p:nvPr/>
        </p:nvSpPr>
        <p:spPr>
          <a:xfrm>
            <a:off x="-84350" y="-172928"/>
            <a:ext cx="12360696" cy="705678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Tree>
    <p:extLst>
      <p:ext uri="{BB962C8B-B14F-4D97-AF65-F5344CB8AC3E}">
        <p14:creationId xmlns:p14="http://schemas.microsoft.com/office/powerpoint/2010/main" val="3530914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animEffect transition="in" filter="fade">
                                      <p:cBhvr>
                                        <p:cTn id="30" dur="5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500" fill="hold"/>
                                        <p:tgtEl>
                                          <p:spTgt spid="25"/>
                                        </p:tgtEl>
                                        <p:attrNameLst>
                                          <p:attrName>ppt_w</p:attrName>
                                        </p:attrNameLst>
                                      </p:cBhvr>
                                      <p:tavLst>
                                        <p:tav tm="0">
                                          <p:val>
                                            <p:fltVal val="0"/>
                                          </p:val>
                                        </p:tav>
                                        <p:tav tm="100000">
                                          <p:val>
                                            <p:strVal val="#ppt_w"/>
                                          </p:val>
                                        </p:tav>
                                      </p:tavLst>
                                    </p:anim>
                                    <p:anim calcmode="lin" valueType="num">
                                      <p:cBhvr>
                                        <p:cTn id="36" dur="500" fill="hold"/>
                                        <p:tgtEl>
                                          <p:spTgt spid="25"/>
                                        </p:tgtEl>
                                        <p:attrNameLst>
                                          <p:attrName>ppt_h</p:attrName>
                                        </p:attrNameLst>
                                      </p:cBhvr>
                                      <p:tavLst>
                                        <p:tav tm="0">
                                          <p:val>
                                            <p:fltVal val="0"/>
                                          </p:val>
                                        </p:tav>
                                        <p:tav tm="100000">
                                          <p:val>
                                            <p:strVal val="#ppt_h"/>
                                          </p:val>
                                        </p:tav>
                                      </p:tavLst>
                                    </p:anim>
                                    <p:animEffect transition="in" filter="fade">
                                      <p:cBhvr>
                                        <p:cTn id="37" dur="5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heel(1)">
                                      <p:cBhvr>
                                        <p:cTn id="4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2712" y="-243408"/>
            <a:ext cx="12745416" cy="748883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5" name="ZoneTexte 4"/>
          <p:cNvSpPr txBox="1"/>
          <p:nvPr/>
        </p:nvSpPr>
        <p:spPr>
          <a:xfrm>
            <a:off x="2927648" y="3717032"/>
            <a:ext cx="6660798" cy="1200329"/>
          </a:xfrm>
          <a:prstGeom prst="rect">
            <a:avLst/>
          </a:prstGeom>
          <a:noFill/>
        </p:spPr>
        <p:txBody>
          <a:bodyPr wrap="none" rtlCol="0">
            <a:spAutoFit/>
          </a:bodyPr>
          <a:lstStyle/>
          <a:p>
            <a:pPr algn="ctr"/>
            <a:r>
              <a:rPr lang="fr-CH" sz="3600" b="1" dirty="0">
                <a:solidFill>
                  <a:srgbClr val="FFFFFF"/>
                </a:solidFill>
                <a:latin typeface="Segoe Script" panose="030B0504020000000003" pitchFamily="66" charset="0"/>
              </a:rPr>
              <a:t>Merci à l’AFDT…</a:t>
            </a:r>
          </a:p>
          <a:p>
            <a:pPr algn="ctr"/>
            <a:r>
              <a:rPr lang="fr-CH" sz="3600" b="1" dirty="0">
                <a:solidFill>
                  <a:srgbClr val="FFFFFF"/>
                </a:solidFill>
                <a:latin typeface="Segoe Script" panose="030B0504020000000003" pitchFamily="66" charset="0"/>
              </a:rPr>
              <a:t>…et à tous les participants</a:t>
            </a:r>
          </a:p>
        </p:txBody>
      </p:sp>
    </p:spTree>
    <p:extLst>
      <p:ext uri="{BB962C8B-B14F-4D97-AF65-F5344CB8AC3E}">
        <p14:creationId xmlns:p14="http://schemas.microsoft.com/office/powerpoint/2010/main" val="32834607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2712" y="-243408"/>
            <a:ext cx="12745416" cy="748883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pic>
        <p:nvPicPr>
          <p:cNvPr id="12" name="Imag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44593" y="3036022"/>
            <a:ext cx="2502807" cy="785955"/>
          </a:xfrm>
          <a:prstGeom prst="rect">
            <a:avLst/>
          </a:prstGeom>
        </p:spPr>
      </p:pic>
    </p:spTree>
    <p:extLst>
      <p:ext uri="{BB962C8B-B14F-4D97-AF65-F5344CB8AC3E}">
        <p14:creationId xmlns:p14="http://schemas.microsoft.com/office/powerpoint/2010/main" val="19374736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2272</TotalTime>
  <Words>1128</Words>
  <Application>Microsoft Office PowerPoint</Application>
  <PresentationFormat>Grand écran</PresentationFormat>
  <Paragraphs>379</Paragraphs>
  <Slides>39</Slides>
  <Notes>7</Notes>
  <HiddenSlides>1</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39</vt:i4>
      </vt:variant>
    </vt:vector>
  </HeadingPairs>
  <TitlesOfParts>
    <vt:vector size="49" baseType="lpstr">
      <vt:lpstr>Arial</vt:lpstr>
      <vt:lpstr>Arial Narrow</vt:lpstr>
      <vt:lpstr>Calibri</vt:lpstr>
      <vt:lpstr>Calibri Light</vt:lpstr>
      <vt:lpstr>Candara</vt:lpstr>
      <vt:lpstr>Impact</vt:lpstr>
      <vt:lpstr>Segoe Script</vt:lpstr>
      <vt:lpstr>Times New Roman</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FAJI 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projet ValMeTech</dc:title>
  <dc:creator>Pierre-Yves Kohler</dc:creator>
  <cp:lastModifiedBy>Pierre-Yves Kohler</cp:lastModifiedBy>
  <cp:revision>326</cp:revision>
  <cp:lastPrinted>2017-01-16T09:10:29Z</cp:lastPrinted>
  <dcterms:created xsi:type="dcterms:W3CDTF">2015-02-24T06:30:40Z</dcterms:created>
  <dcterms:modified xsi:type="dcterms:W3CDTF">2017-03-15T12:14:57Z</dcterms:modified>
</cp:coreProperties>
</file>